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42" r:id="rId2"/>
    <p:sldMasterId id="2147483770" r:id="rId3"/>
  </p:sldMasterIdLst>
  <p:notesMasterIdLst>
    <p:notesMasterId r:id="rId42"/>
  </p:notesMasterIdLst>
  <p:handoutMasterIdLst>
    <p:handoutMasterId r:id="rId43"/>
  </p:handoutMasterIdLst>
  <p:sldIdLst>
    <p:sldId id="2920" r:id="rId4"/>
    <p:sldId id="2977" r:id="rId5"/>
    <p:sldId id="2979" r:id="rId6"/>
    <p:sldId id="2983" r:id="rId7"/>
    <p:sldId id="2981" r:id="rId8"/>
    <p:sldId id="2984" r:id="rId9"/>
    <p:sldId id="2985" r:id="rId10"/>
    <p:sldId id="2986" r:id="rId11"/>
    <p:sldId id="2987" r:id="rId12"/>
    <p:sldId id="2988" r:id="rId13"/>
    <p:sldId id="2989" r:id="rId14"/>
    <p:sldId id="2990" r:id="rId15"/>
    <p:sldId id="2991" r:id="rId16"/>
    <p:sldId id="2992" r:id="rId17"/>
    <p:sldId id="2996" r:id="rId18"/>
    <p:sldId id="2997" r:id="rId19"/>
    <p:sldId id="2998" r:id="rId20"/>
    <p:sldId id="2999" r:id="rId21"/>
    <p:sldId id="3000" r:id="rId22"/>
    <p:sldId id="3001" r:id="rId23"/>
    <p:sldId id="3002" r:id="rId24"/>
    <p:sldId id="3003" r:id="rId25"/>
    <p:sldId id="3004" r:id="rId26"/>
    <p:sldId id="3043" r:id="rId27"/>
    <p:sldId id="3005" r:id="rId28"/>
    <p:sldId id="3021" r:id="rId29"/>
    <p:sldId id="3006" r:id="rId30"/>
    <p:sldId id="3041" r:id="rId31"/>
    <p:sldId id="2848" r:id="rId32"/>
    <p:sldId id="3024" r:id="rId33"/>
    <p:sldId id="3040" r:id="rId34"/>
    <p:sldId id="2941" r:id="rId35"/>
    <p:sldId id="2940" r:id="rId36"/>
    <p:sldId id="3042" r:id="rId37"/>
    <p:sldId id="2993" r:id="rId38"/>
    <p:sldId id="3027" r:id="rId39"/>
    <p:sldId id="3019" r:id="rId40"/>
    <p:sldId id="292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ject Introduction" id="{164038CD-2AC8-6B48-949F-DEA417722BEA}">
          <p14:sldIdLst>
            <p14:sldId id="2920"/>
            <p14:sldId id="2977"/>
            <p14:sldId id="2979"/>
          </p14:sldIdLst>
        </p14:section>
        <p14:section name="EV/Charging 101" id="{E8377672-6F8D-BF48-85EB-6A37ED132F47}">
          <p14:sldIdLst>
            <p14:sldId id="2983"/>
            <p14:sldId id="2981"/>
            <p14:sldId id="2984"/>
            <p14:sldId id="2985"/>
            <p14:sldId id="2986"/>
          </p14:sldIdLst>
        </p14:section>
        <p14:section name="MUD Charging and Why it Matters" id="{28DEC39C-F68B-6640-B072-FFFF739171A0}">
          <p14:sldIdLst>
            <p14:sldId id="2987"/>
            <p14:sldId id="2988"/>
            <p14:sldId id="2989"/>
          </p14:sldIdLst>
        </p14:section>
        <p14:section name="VCI-MUD Project Overview and Intro to MUD barriers" id="{BB94A4C5-723A-264D-8E56-902F8BE7F8CC}">
          <p14:sldIdLst>
            <p14:sldId id="2990"/>
            <p14:sldId id="2991"/>
            <p14:sldId id="2992"/>
            <p14:sldId id="2996"/>
          </p14:sldIdLst>
        </p14:section>
        <p14:section name="Technology Solutions Overview" id="{71E00AEA-6E31-B843-839E-2169C2EBDA2B}">
          <p14:sldIdLst>
            <p14:sldId id="2997"/>
            <p14:sldId id="2998"/>
            <p14:sldId id="2999"/>
            <p14:sldId id="3000"/>
            <p14:sldId id="3001"/>
            <p14:sldId id="3002"/>
            <p14:sldId id="3003"/>
            <p14:sldId id="3004"/>
            <p14:sldId id="3043"/>
            <p14:sldId id="3005"/>
            <p14:sldId id="3021"/>
            <p14:sldId id="3006"/>
          </p14:sldIdLst>
        </p14:section>
        <p14:section name="Incentives" id="{BA58AE9F-2236-A343-B38B-D5FF53C0B6FE}">
          <p14:sldIdLst>
            <p14:sldId id="3041"/>
          </p14:sldIdLst>
        </p14:section>
        <p14:section name="VCI-MUD Website and Resources" id="{57F26B1F-0237-D246-A7C3-B1E9C38D2F65}">
          <p14:sldIdLst>
            <p14:sldId id="2848"/>
            <p14:sldId id="3024"/>
            <p14:sldId id="3040"/>
          </p14:sldIdLst>
        </p14:section>
        <p14:section name="End of Slideshow" id="{2A7F9DF1-47AE-8448-B19B-577DB2209512}">
          <p14:sldIdLst>
            <p14:sldId id="2941"/>
          </p14:sldIdLst>
        </p14:section>
        <p14:section name="Extra Slides In case you want to go into greater depth on any specific areas" id="{D58B824D-0F44-9844-8048-FBFD29D04F22}">
          <p14:sldIdLst>
            <p14:sldId id="2940"/>
          </p14:sldIdLst>
        </p14:section>
        <p14:section name="Technologies" id="{9DC38ABA-5A32-D947-A069-571B48B00A63}">
          <p14:sldIdLst>
            <p14:sldId id="3042"/>
            <p14:sldId id="2993"/>
          </p14:sldIdLst>
        </p14:section>
        <p14:section name="Extra Slides for More information on EV101/Charging 101" id="{455ED666-7B81-6348-8A92-A8B687BEB70E}">
          <p14:sldIdLst>
            <p14:sldId id="3027"/>
          </p14:sldIdLst>
        </p14:section>
        <p14:section name="Extra Slides around Barriers and Technology Analyses" id="{82DB2B88-5F00-534C-90A7-EAF1BB032068}">
          <p14:sldIdLst>
            <p14:sldId id="3019"/>
            <p14:sldId id="29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 initials="z" lastIdx="1" clrIdx="0">
    <p:extLst>
      <p:ext uri="{19B8F6BF-5375-455C-9EA6-DF929625EA0E}">
        <p15:presenceInfo xmlns:p15="http://schemas.microsoft.com/office/powerpoint/2012/main" userId="S::zachh@forthmobility.org::095c357f-b618-428f-9c96-c22555186e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DF"/>
    <a:srgbClr val="BDBEC0"/>
    <a:srgbClr val="607A8C"/>
    <a:srgbClr val="FFFFFF"/>
    <a:srgbClr val="BFBFBF"/>
    <a:srgbClr val="0281A7"/>
    <a:srgbClr val="0062BF"/>
    <a:srgbClr val="00519C"/>
    <a:srgbClr val="344D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93" autoAdjust="0"/>
    <p:restoredTop sz="78086" autoAdjust="0"/>
  </p:normalViewPr>
  <p:slideViewPr>
    <p:cSldViewPr snapToGrid="0">
      <p:cViewPr varScale="1">
        <p:scale>
          <a:sx n="81" d="100"/>
          <a:sy n="81" d="100"/>
        </p:scale>
        <p:origin x="792" y="192"/>
      </p:cViewPr>
      <p:guideLst/>
    </p:cSldViewPr>
  </p:slideViewPr>
  <p:outlineViewPr>
    <p:cViewPr>
      <p:scale>
        <a:sx n="33" d="100"/>
        <a:sy n="33" d="100"/>
      </p:scale>
      <p:origin x="0" y="-21408"/>
    </p:cViewPr>
  </p:outlineViewPr>
  <p:notesTextViewPr>
    <p:cViewPr>
      <p:scale>
        <a:sx n="3" d="2"/>
        <a:sy n="3" d="2"/>
      </p:scale>
      <p:origin x="0" y="0"/>
    </p:cViewPr>
  </p:notesTextViewPr>
  <p:sorterViewPr>
    <p:cViewPr>
      <p:scale>
        <a:sx n="1" d="1"/>
        <a:sy n="1" d="1"/>
      </p:scale>
      <p:origin x="0" y="0"/>
    </p:cViewPr>
  </p:sorterViewPr>
  <p:notesViewPr>
    <p:cSldViewPr snapToGrid="0">
      <p:cViewPr>
        <p:scale>
          <a:sx n="155" d="100"/>
          <a:sy n="155" d="100"/>
        </p:scale>
        <p:origin x="2432" y="-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C2E5F1-69AB-7D4A-B720-0476DA44C522}" type="doc">
      <dgm:prSet loTypeId="urn:microsoft.com/office/officeart/2005/8/layout/pyramid1" loCatId="" qsTypeId="urn:microsoft.com/office/officeart/2005/8/quickstyle/simple1" qsCatId="simple" csTypeId="urn:microsoft.com/office/officeart/2005/8/colors/colorful4" csCatId="colorful" phldr="1"/>
      <dgm:spPr/>
    </dgm:pt>
    <dgm:pt modelId="{F6D46F25-37C4-3345-AD13-9B34B679EF83}">
      <dgm:prSet phldrT="[Text]" custT="1"/>
      <dgm:spPr/>
      <dgm:t>
        <a:bodyPr anchor="b"/>
        <a:lstStyle/>
        <a:p>
          <a:r>
            <a:rPr lang="en-US" sz="2000" b="1" dirty="0"/>
            <a:t>On The </a:t>
          </a:r>
        </a:p>
        <a:p>
          <a:r>
            <a:rPr lang="en-US" sz="2000" b="1" dirty="0"/>
            <a:t>Road</a:t>
          </a:r>
        </a:p>
      </dgm:t>
    </dgm:pt>
    <dgm:pt modelId="{4EA5FDE7-8612-D34A-A7BB-4AA38581FB49}" type="parTrans" cxnId="{DB9A25D5-CAB3-E648-A1FD-1BB9B7387CAC}">
      <dgm:prSet/>
      <dgm:spPr/>
      <dgm:t>
        <a:bodyPr/>
        <a:lstStyle/>
        <a:p>
          <a:endParaRPr lang="en-US"/>
        </a:p>
      </dgm:t>
    </dgm:pt>
    <dgm:pt modelId="{48965EA3-F97E-0744-ACFC-C7ADB3B9C9F7}" type="sibTrans" cxnId="{DB9A25D5-CAB3-E648-A1FD-1BB9B7387CAC}">
      <dgm:prSet/>
      <dgm:spPr/>
      <dgm:t>
        <a:bodyPr/>
        <a:lstStyle/>
        <a:p>
          <a:endParaRPr lang="en-US"/>
        </a:p>
      </dgm:t>
    </dgm:pt>
    <dgm:pt modelId="{994D98CC-605B-5743-A148-9834461DDBBD}">
      <dgm:prSet phldrT="[Text]" custT="1"/>
      <dgm:spPr/>
      <dgm:t>
        <a:bodyPr anchor="ctr"/>
        <a:lstStyle/>
        <a:p>
          <a:pPr>
            <a:lnSpc>
              <a:spcPct val="100000"/>
            </a:lnSpc>
          </a:pPr>
          <a:r>
            <a:rPr lang="en-US" sz="2400" b="1" dirty="0"/>
            <a:t>At Work</a:t>
          </a:r>
        </a:p>
      </dgm:t>
    </dgm:pt>
    <dgm:pt modelId="{FB802B19-122C-EC41-AEE8-B322DB6AD1F7}" type="parTrans" cxnId="{E7953647-5D74-A84B-9C14-026BC4600685}">
      <dgm:prSet/>
      <dgm:spPr/>
      <dgm:t>
        <a:bodyPr/>
        <a:lstStyle/>
        <a:p>
          <a:endParaRPr lang="en-US"/>
        </a:p>
      </dgm:t>
    </dgm:pt>
    <dgm:pt modelId="{4AC87A3C-FFC6-B141-B9AE-C4A5C18060E7}" type="sibTrans" cxnId="{E7953647-5D74-A84B-9C14-026BC4600685}">
      <dgm:prSet/>
      <dgm:spPr/>
      <dgm:t>
        <a:bodyPr/>
        <a:lstStyle/>
        <a:p>
          <a:endParaRPr lang="en-US"/>
        </a:p>
      </dgm:t>
    </dgm:pt>
    <dgm:pt modelId="{1A0C08E7-73F5-B442-844B-3638E7CA8E69}">
      <dgm:prSet phldrT="[Text]" custT="1"/>
      <dgm:spPr/>
      <dgm:t>
        <a:bodyPr/>
        <a:lstStyle/>
        <a:p>
          <a:r>
            <a:rPr lang="en-US" sz="2400" b="1" dirty="0"/>
            <a:t>At Home</a:t>
          </a:r>
        </a:p>
      </dgm:t>
    </dgm:pt>
    <dgm:pt modelId="{1EF66D6C-ABFB-4940-8BEF-1EAF5C745A7B}" type="parTrans" cxnId="{F008C4A0-2DAB-5D49-8CDE-BDF406CF6984}">
      <dgm:prSet/>
      <dgm:spPr/>
      <dgm:t>
        <a:bodyPr/>
        <a:lstStyle/>
        <a:p>
          <a:endParaRPr lang="en-US"/>
        </a:p>
      </dgm:t>
    </dgm:pt>
    <dgm:pt modelId="{4EC447B6-D823-2743-8014-A5AFC459DFD4}" type="sibTrans" cxnId="{F008C4A0-2DAB-5D49-8CDE-BDF406CF6984}">
      <dgm:prSet/>
      <dgm:spPr/>
      <dgm:t>
        <a:bodyPr/>
        <a:lstStyle/>
        <a:p>
          <a:endParaRPr lang="en-US"/>
        </a:p>
      </dgm:t>
    </dgm:pt>
    <dgm:pt modelId="{1D17E7C7-EB42-F74B-86C8-49A64D3105C1}" type="pres">
      <dgm:prSet presAssocID="{DBC2E5F1-69AB-7D4A-B720-0476DA44C522}" presName="Name0" presStyleCnt="0">
        <dgm:presLayoutVars>
          <dgm:dir/>
          <dgm:animLvl val="lvl"/>
          <dgm:resizeHandles val="exact"/>
        </dgm:presLayoutVars>
      </dgm:prSet>
      <dgm:spPr/>
    </dgm:pt>
    <dgm:pt modelId="{564B71F1-3C10-0747-B30E-849269396A13}" type="pres">
      <dgm:prSet presAssocID="{F6D46F25-37C4-3345-AD13-9B34B679EF83}" presName="Name8" presStyleCnt="0"/>
      <dgm:spPr/>
    </dgm:pt>
    <dgm:pt modelId="{F5B88804-011F-C34D-8A41-99114B2D2D12}" type="pres">
      <dgm:prSet presAssocID="{F6D46F25-37C4-3345-AD13-9B34B679EF83}" presName="level" presStyleLbl="node1" presStyleIdx="0" presStyleCnt="3">
        <dgm:presLayoutVars>
          <dgm:chMax val="1"/>
          <dgm:bulletEnabled val="1"/>
        </dgm:presLayoutVars>
      </dgm:prSet>
      <dgm:spPr/>
    </dgm:pt>
    <dgm:pt modelId="{30EC3863-DBE2-0940-A66D-2931D3EFA863}" type="pres">
      <dgm:prSet presAssocID="{F6D46F25-37C4-3345-AD13-9B34B679EF83}" presName="levelTx" presStyleLbl="revTx" presStyleIdx="0" presStyleCnt="0">
        <dgm:presLayoutVars>
          <dgm:chMax val="1"/>
          <dgm:bulletEnabled val="1"/>
        </dgm:presLayoutVars>
      </dgm:prSet>
      <dgm:spPr/>
    </dgm:pt>
    <dgm:pt modelId="{B5FDF58D-85CC-CD4A-8139-DB219B794C40}" type="pres">
      <dgm:prSet presAssocID="{994D98CC-605B-5743-A148-9834461DDBBD}" presName="Name8" presStyleCnt="0"/>
      <dgm:spPr/>
    </dgm:pt>
    <dgm:pt modelId="{EBE8A79F-D6DD-7944-B89E-5803229BBE24}" type="pres">
      <dgm:prSet presAssocID="{994D98CC-605B-5743-A148-9834461DDBBD}" presName="level" presStyleLbl="node1" presStyleIdx="1" presStyleCnt="3">
        <dgm:presLayoutVars>
          <dgm:chMax val="1"/>
          <dgm:bulletEnabled val="1"/>
        </dgm:presLayoutVars>
      </dgm:prSet>
      <dgm:spPr/>
    </dgm:pt>
    <dgm:pt modelId="{6BA25951-62EA-0F46-9712-9AF13DA8B4B8}" type="pres">
      <dgm:prSet presAssocID="{994D98CC-605B-5743-A148-9834461DDBBD}" presName="levelTx" presStyleLbl="revTx" presStyleIdx="0" presStyleCnt="0">
        <dgm:presLayoutVars>
          <dgm:chMax val="1"/>
          <dgm:bulletEnabled val="1"/>
        </dgm:presLayoutVars>
      </dgm:prSet>
      <dgm:spPr/>
    </dgm:pt>
    <dgm:pt modelId="{B2D15BF9-6CEF-BC4C-BD6E-8EBD8922A912}" type="pres">
      <dgm:prSet presAssocID="{1A0C08E7-73F5-B442-844B-3638E7CA8E69}" presName="Name8" presStyleCnt="0"/>
      <dgm:spPr/>
    </dgm:pt>
    <dgm:pt modelId="{8ABFFAE8-0AFD-7A41-A47A-5CCC95E8BFE7}" type="pres">
      <dgm:prSet presAssocID="{1A0C08E7-73F5-B442-844B-3638E7CA8E69}" presName="level" presStyleLbl="node1" presStyleIdx="2" presStyleCnt="3">
        <dgm:presLayoutVars>
          <dgm:chMax val="1"/>
          <dgm:bulletEnabled val="1"/>
        </dgm:presLayoutVars>
      </dgm:prSet>
      <dgm:spPr/>
    </dgm:pt>
    <dgm:pt modelId="{B1AEE083-268F-8448-AD1B-798AB76FAFC4}" type="pres">
      <dgm:prSet presAssocID="{1A0C08E7-73F5-B442-844B-3638E7CA8E69}" presName="levelTx" presStyleLbl="revTx" presStyleIdx="0" presStyleCnt="0">
        <dgm:presLayoutVars>
          <dgm:chMax val="1"/>
          <dgm:bulletEnabled val="1"/>
        </dgm:presLayoutVars>
      </dgm:prSet>
      <dgm:spPr/>
    </dgm:pt>
  </dgm:ptLst>
  <dgm:cxnLst>
    <dgm:cxn modelId="{863E7B2B-2187-274A-B0D8-72EE2F6D59D7}" type="presOf" srcId="{1A0C08E7-73F5-B442-844B-3638E7CA8E69}" destId="{8ABFFAE8-0AFD-7A41-A47A-5CCC95E8BFE7}" srcOrd="0" destOrd="0" presId="urn:microsoft.com/office/officeart/2005/8/layout/pyramid1"/>
    <dgm:cxn modelId="{F9C73239-B5AD-A641-8E7E-7009033DB1A5}" type="presOf" srcId="{F6D46F25-37C4-3345-AD13-9B34B679EF83}" destId="{F5B88804-011F-C34D-8A41-99114B2D2D12}" srcOrd="0" destOrd="0" presId="urn:microsoft.com/office/officeart/2005/8/layout/pyramid1"/>
    <dgm:cxn modelId="{E7953647-5D74-A84B-9C14-026BC4600685}" srcId="{DBC2E5F1-69AB-7D4A-B720-0476DA44C522}" destId="{994D98CC-605B-5743-A148-9834461DDBBD}" srcOrd="1" destOrd="0" parTransId="{FB802B19-122C-EC41-AEE8-B322DB6AD1F7}" sibTransId="{4AC87A3C-FFC6-B141-B9AE-C4A5C18060E7}"/>
    <dgm:cxn modelId="{B62AF350-82F7-6647-A14D-51E061B810BA}" type="presOf" srcId="{994D98CC-605B-5743-A148-9834461DDBBD}" destId="{6BA25951-62EA-0F46-9712-9AF13DA8B4B8}" srcOrd="1" destOrd="0" presId="urn:microsoft.com/office/officeart/2005/8/layout/pyramid1"/>
    <dgm:cxn modelId="{48A3285D-E2F7-A649-AD88-F53A06D005BE}" type="presOf" srcId="{994D98CC-605B-5743-A148-9834461DDBBD}" destId="{EBE8A79F-D6DD-7944-B89E-5803229BBE24}" srcOrd="0" destOrd="0" presId="urn:microsoft.com/office/officeart/2005/8/layout/pyramid1"/>
    <dgm:cxn modelId="{BB5A187D-75DA-EE4B-9988-7FC0847F7D8E}" type="presOf" srcId="{DBC2E5F1-69AB-7D4A-B720-0476DA44C522}" destId="{1D17E7C7-EB42-F74B-86C8-49A64D3105C1}" srcOrd="0" destOrd="0" presId="urn:microsoft.com/office/officeart/2005/8/layout/pyramid1"/>
    <dgm:cxn modelId="{BB06CE9E-8894-EA45-8467-D01954184343}" type="presOf" srcId="{F6D46F25-37C4-3345-AD13-9B34B679EF83}" destId="{30EC3863-DBE2-0940-A66D-2931D3EFA863}" srcOrd="1" destOrd="0" presId="urn:microsoft.com/office/officeart/2005/8/layout/pyramid1"/>
    <dgm:cxn modelId="{F008C4A0-2DAB-5D49-8CDE-BDF406CF6984}" srcId="{DBC2E5F1-69AB-7D4A-B720-0476DA44C522}" destId="{1A0C08E7-73F5-B442-844B-3638E7CA8E69}" srcOrd="2" destOrd="0" parTransId="{1EF66D6C-ABFB-4940-8BEF-1EAF5C745A7B}" sibTransId="{4EC447B6-D823-2743-8014-A5AFC459DFD4}"/>
    <dgm:cxn modelId="{33E457A7-61CC-F44D-9BFD-31F378277EB5}" type="presOf" srcId="{1A0C08E7-73F5-B442-844B-3638E7CA8E69}" destId="{B1AEE083-268F-8448-AD1B-798AB76FAFC4}" srcOrd="1" destOrd="0" presId="urn:microsoft.com/office/officeart/2005/8/layout/pyramid1"/>
    <dgm:cxn modelId="{DB9A25D5-CAB3-E648-A1FD-1BB9B7387CAC}" srcId="{DBC2E5F1-69AB-7D4A-B720-0476DA44C522}" destId="{F6D46F25-37C4-3345-AD13-9B34B679EF83}" srcOrd="0" destOrd="0" parTransId="{4EA5FDE7-8612-D34A-A7BB-4AA38581FB49}" sibTransId="{48965EA3-F97E-0744-ACFC-C7ADB3B9C9F7}"/>
    <dgm:cxn modelId="{C3F36E14-B221-1F4E-B14D-7959DEBF9966}" type="presParOf" srcId="{1D17E7C7-EB42-F74B-86C8-49A64D3105C1}" destId="{564B71F1-3C10-0747-B30E-849269396A13}" srcOrd="0" destOrd="0" presId="urn:microsoft.com/office/officeart/2005/8/layout/pyramid1"/>
    <dgm:cxn modelId="{146DCB5F-FFD5-154C-9041-45254220795D}" type="presParOf" srcId="{564B71F1-3C10-0747-B30E-849269396A13}" destId="{F5B88804-011F-C34D-8A41-99114B2D2D12}" srcOrd="0" destOrd="0" presId="urn:microsoft.com/office/officeart/2005/8/layout/pyramid1"/>
    <dgm:cxn modelId="{DC05E873-485B-224B-95E1-06A0B9DEAC92}" type="presParOf" srcId="{564B71F1-3C10-0747-B30E-849269396A13}" destId="{30EC3863-DBE2-0940-A66D-2931D3EFA863}" srcOrd="1" destOrd="0" presId="urn:microsoft.com/office/officeart/2005/8/layout/pyramid1"/>
    <dgm:cxn modelId="{A81B2EF4-0286-5D49-8DAA-F34423289AD0}" type="presParOf" srcId="{1D17E7C7-EB42-F74B-86C8-49A64D3105C1}" destId="{B5FDF58D-85CC-CD4A-8139-DB219B794C40}" srcOrd="1" destOrd="0" presId="urn:microsoft.com/office/officeart/2005/8/layout/pyramid1"/>
    <dgm:cxn modelId="{10576779-CEC3-B541-8D71-0327D0A97AA1}" type="presParOf" srcId="{B5FDF58D-85CC-CD4A-8139-DB219B794C40}" destId="{EBE8A79F-D6DD-7944-B89E-5803229BBE24}" srcOrd="0" destOrd="0" presId="urn:microsoft.com/office/officeart/2005/8/layout/pyramid1"/>
    <dgm:cxn modelId="{A4B51182-FAAB-434A-B2E3-6117E0D77484}" type="presParOf" srcId="{B5FDF58D-85CC-CD4A-8139-DB219B794C40}" destId="{6BA25951-62EA-0F46-9712-9AF13DA8B4B8}" srcOrd="1" destOrd="0" presId="urn:microsoft.com/office/officeart/2005/8/layout/pyramid1"/>
    <dgm:cxn modelId="{EBFE666B-4A48-4C4F-82D4-D66A40B5776C}" type="presParOf" srcId="{1D17E7C7-EB42-F74B-86C8-49A64D3105C1}" destId="{B2D15BF9-6CEF-BC4C-BD6E-8EBD8922A912}" srcOrd="2" destOrd="0" presId="urn:microsoft.com/office/officeart/2005/8/layout/pyramid1"/>
    <dgm:cxn modelId="{E30CEBD5-E021-FA4C-A32E-76DE9F323832}" type="presParOf" srcId="{B2D15BF9-6CEF-BC4C-BD6E-8EBD8922A912}" destId="{8ABFFAE8-0AFD-7A41-A47A-5CCC95E8BFE7}" srcOrd="0" destOrd="0" presId="urn:microsoft.com/office/officeart/2005/8/layout/pyramid1"/>
    <dgm:cxn modelId="{249A80ED-8036-EC45-8B05-854BE87623E0}" type="presParOf" srcId="{B2D15BF9-6CEF-BC4C-BD6E-8EBD8922A912}" destId="{B1AEE083-268F-8448-AD1B-798AB76FAFC4}"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F665F3-E77B-45BC-BDE3-B58953A89814}" type="doc">
      <dgm:prSet loTypeId="urn:microsoft.com/office/officeart/2005/8/layout/venn1" loCatId="relationship" qsTypeId="urn:microsoft.com/office/officeart/2005/8/quickstyle/simple4" qsCatId="simple" csTypeId="urn:microsoft.com/office/officeart/2005/8/colors/accent1_4" csCatId="accent1" phldr="1"/>
      <dgm:spPr/>
      <dgm:t>
        <a:bodyPr/>
        <a:lstStyle/>
        <a:p>
          <a:endParaRPr lang="en-US"/>
        </a:p>
      </dgm:t>
    </dgm:pt>
    <dgm:pt modelId="{020496AD-00F5-4E8A-8762-94FDFEC73E9F}">
      <dgm:prSet custT="1"/>
      <dgm:spPr/>
      <dgm:t>
        <a:bodyPr/>
        <a:lstStyle/>
        <a:p>
          <a:r>
            <a:rPr lang="en-US" sz="2800" b="0" i="0" dirty="0">
              <a:solidFill>
                <a:schemeClr val="tx1"/>
              </a:solidFill>
              <a:latin typeface="Arial" panose="020B0604020202020204" pitchFamily="34" charset="0"/>
              <a:cs typeface="Arial" panose="020B0604020202020204" pitchFamily="34" charset="0"/>
            </a:rPr>
            <a:t>Cost &amp; Cost Recovery</a:t>
          </a:r>
          <a:endParaRPr lang="en-US" sz="2800" dirty="0">
            <a:solidFill>
              <a:schemeClr val="tx1"/>
            </a:solidFill>
            <a:latin typeface="Arial" panose="020B0604020202020204" pitchFamily="34" charset="0"/>
            <a:cs typeface="Arial" panose="020B0604020202020204" pitchFamily="34" charset="0"/>
          </a:endParaRPr>
        </a:p>
      </dgm:t>
    </dgm:pt>
    <dgm:pt modelId="{06C7B768-3602-495E-8A88-05ED0B8133E4}" type="parTrans" cxnId="{A8A27AE3-D4A3-4288-B5E0-4CBBF309FC5A}">
      <dgm:prSet/>
      <dgm:spPr/>
      <dgm:t>
        <a:bodyPr/>
        <a:lstStyle/>
        <a:p>
          <a:endParaRPr lang="en-US" sz="4400"/>
        </a:p>
      </dgm:t>
    </dgm:pt>
    <dgm:pt modelId="{96D205C9-DB2C-405C-B484-CB72BEFA8003}" type="sibTrans" cxnId="{A8A27AE3-D4A3-4288-B5E0-4CBBF309FC5A}">
      <dgm:prSet/>
      <dgm:spPr/>
      <dgm:t>
        <a:bodyPr/>
        <a:lstStyle/>
        <a:p>
          <a:endParaRPr lang="en-US" sz="4400"/>
        </a:p>
      </dgm:t>
    </dgm:pt>
    <dgm:pt modelId="{7977923D-555E-4D4C-9B19-C2833DC70976}">
      <dgm:prSet custT="1"/>
      <dgm:spPr/>
      <dgm:t>
        <a:bodyPr/>
        <a:lstStyle/>
        <a:p>
          <a:r>
            <a:rPr lang="en-US" sz="2800" b="0" i="0" dirty="0">
              <a:solidFill>
                <a:schemeClr val="tx1"/>
              </a:solidFill>
              <a:latin typeface="Arial" panose="020B0604020202020204" pitchFamily="34" charset="0"/>
              <a:cs typeface="Arial" panose="020B0604020202020204" pitchFamily="34" charset="0"/>
            </a:rPr>
            <a:t>Energy &amp; Demand Management</a:t>
          </a:r>
          <a:endParaRPr lang="en-US" sz="2800" dirty="0">
            <a:solidFill>
              <a:schemeClr val="tx1"/>
            </a:solidFill>
            <a:latin typeface="Arial" panose="020B0604020202020204" pitchFamily="34" charset="0"/>
            <a:cs typeface="Arial" panose="020B0604020202020204" pitchFamily="34" charset="0"/>
          </a:endParaRPr>
        </a:p>
      </dgm:t>
    </dgm:pt>
    <dgm:pt modelId="{3E6AC43B-FD46-4B17-A09C-E31EBD012C2A}" type="parTrans" cxnId="{B25950E7-4395-4A88-BD6F-160238BD414D}">
      <dgm:prSet/>
      <dgm:spPr/>
      <dgm:t>
        <a:bodyPr/>
        <a:lstStyle/>
        <a:p>
          <a:endParaRPr lang="en-US" sz="4400"/>
        </a:p>
      </dgm:t>
    </dgm:pt>
    <dgm:pt modelId="{4A50E3F0-DE16-478F-B0DB-1C9FC045E0ED}" type="sibTrans" cxnId="{B25950E7-4395-4A88-BD6F-160238BD414D}">
      <dgm:prSet/>
      <dgm:spPr/>
      <dgm:t>
        <a:bodyPr/>
        <a:lstStyle/>
        <a:p>
          <a:endParaRPr lang="en-US" sz="4400"/>
        </a:p>
      </dgm:t>
    </dgm:pt>
    <dgm:pt modelId="{96CAC434-6277-47FB-8DD1-76B2E1AF6189}">
      <dgm:prSet custT="1"/>
      <dgm:spPr/>
      <dgm:t>
        <a:bodyPr/>
        <a:lstStyle/>
        <a:p>
          <a:r>
            <a:rPr lang="en-US" sz="2800" b="0" i="0" dirty="0">
              <a:solidFill>
                <a:schemeClr val="tx1"/>
              </a:solidFill>
              <a:latin typeface="Arial" panose="020B0604020202020204" pitchFamily="34" charset="0"/>
              <a:cs typeface="Arial" panose="020B0604020202020204" pitchFamily="34" charset="0"/>
            </a:rPr>
            <a:t>Ownership &amp; Planning</a:t>
          </a:r>
          <a:endParaRPr lang="en-US" sz="2800" dirty="0">
            <a:solidFill>
              <a:schemeClr val="tx1"/>
            </a:solidFill>
            <a:latin typeface="Arial" panose="020B0604020202020204" pitchFamily="34" charset="0"/>
            <a:cs typeface="Arial" panose="020B0604020202020204" pitchFamily="34" charset="0"/>
          </a:endParaRPr>
        </a:p>
      </dgm:t>
    </dgm:pt>
    <dgm:pt modelId="{2EE358D7-1B9D-40EE-A5B6-D44112C76A44}" type="parTrans" cxnId="{6CCDE8EE-53F6-4548-BE9A-13D9C875EDAC}">
      <dgm:prSet/>
      <dgm:spPr/>
      <dgm:t>
        <a:bodyPr/>
        <a:lstStyle/>
        <a:p>
          <a:endParaRPr lang="en-US" sz="4400"/>
        </a:p>
      </dgm:t>
    </dgm:pt>
    <dgm:pt modelId="{10E69EAB-E175-47A5-B659-E20613065D7A}" type="sibTrans" cxnId="{6CCDE8EE-53F6-4548-BE9A-13D9C875EDAC}">
      <dgm:prSet/>
      <dgm:spPr/>
      <dgm:t>
        <a:bodyPr/>
        <a:lstStyle/>
        <a:p>
          <a:endParaRPr lang="en-US" sz="4400"/>
        </a:p>
      </dgm:t>
    </dgm:pt>
    <dgm:pt modelId="{A17B1DA9-5DEC-44B8-95E4-8243D2B06889}">
      <dgm:prSet custT="1"/>
      <dgm:spPr/>
      <dgm:t>
        <a:bodyPr/>
        <a:lstStyle/>
        <a:p>
          <a:r>
            <a:rPr lang="en-US" sz="2800" b="0" i="0" dirty="0">
              <a:solidFill>
                <a:schemeClr val="tx1"/>
              </a:solidFill>
              <a:latin typeface="Arial" panose="020B0604020202020204" pitchFamily="34" charset="0"/>
              <a:cs typeface="Arial" panose="020B0604020202020204" pitchFamily="34" charset="0"/>
            </a:rPr>
            <a:t>Access Control</a:t>
          </a:r>
          <a:endParaRPr lang="en-US" sz="2800" dirty="0">
            <a:solidFill>
              <a:schemeClr val="tx1"/>
            </a:solidFill>
            <a:latin typeface="Arial" panose="020B0604020202020204" pitchFamily="34" charset="0"/>
            <a:cs typeface="Arial" panose="020B0604020202020204" pitchFamily="34" charset="0"/>
          </a:endParaRPr>
        </a:p>
      </dgm:t>
    </dgm:pt>
    <dgm:pt modelId="{967402A3-D073-40CE-BC6F-586842EB4057}" type="parTrans" cxnId="{A579894B-1DC3-4600-A87B-76FEFF572310}">
      <dgm:prSet/>
      <dgm:spPr/>
      <dgm:t>
        <a:bodyPr/>
        <a:lstStyle/>
        <a:p>
          <a:endParaRPr lang="en-US" sz="4400"/>
        </a:p>
      </dgm:t>
    </dgm:pt>
    <dgm:pt modelId="{654DB3C7-9DCB-4848-A955-180318D63F1C}" type="sibTrans" cxnId="{A579894B-1DC3-4600-A87B-76FEFF572310}">
      <dgm:prSet/>
      <dgm:spPr/>
      <dgm:t>
        <a:bodyPr/>
        <a:lstStyle/>
        <a:p>
          <a:endParaRPr lang="en-US" sz="4400"/>
        </a:p>
      </dgm:t>
    </dgm:pt>
    <dgm:pt modelId="{BF9FBB5C-E75F-4756-A4CE-9C7EBAE66038}">
      <dgm:prSet custT="1"/>
      <dgm:spPr/>
      <dgm:t>
        <a:bodyPr/>
        <a:lstStyle/>
        <a:p>
          <a:r>
            <a:rPr lang="en-US" sz="2800" dirty="0">
              <a:solidFill>
                <a:schemeClr val="tx1"/>
              </a:solidFill>
              <a:latin typeface="Arial" panose="020B0604020202020204" pitchFamily="34" charset="0"/>
              <a:cs typeface="Arial" panose="020B0604020202020204" pitchFamily="34" charset="0"/>
            </a:rPr>
            <a:t>Design/ Site Layout </a:t>
          </a:r>
        </a:p>
      </dgm:t>
    </dgm:pt>
    <dgm:pt modelId="{9290F145-281D-451D-A619-A4C0324B07B7}" type="parTrans" cxnId="{BF470967-A166-4D85-9833-85F4BC12908F}">
      <dgm:prSet/>
      <dgm:spPr/>
      <dgm:t>
        <a:bodyPr/>
        <a:lstStyle/>
        <a:p>
          <a:endParaRPr lang="en-US" sz="4400"/>
        </a:p>
      </dgm:t>
    </dgm:pt>
    <dgm:pt modelId="{30EA7D14-45C9-4904-9FC4-7F84A13861C3}" type="sibTrans" cxnId="{BF470967-A166-4D85-9833-85F4BC12908F}">
      <dgm:prSet/>
      <dgm:spPr/>
      <dgm:t>
        <a:bodyPr/>
        <a:lstStyle/>
        <a:p>
          <a:endParaRPr lang="en-US" sz="4400"/>
        </a:p>
      </dgm:t>
    </dgm:pt>
    <dgm:pt modelId="{B007159E-384E-47AF-AAD5-4EBD95D40D3E}" type="pres">
      <dgm:prSet presAssocID="{BCF665F3-E77B-45BC-BDE3-B58953A89814}" presName="compositeShape" presStyleCnt="0">
        <dgm:presLayoutVars>
          <dgm:chMax val="7"/>
          <dgm:dir/>
          <dgm:resizeHandles val="exact"/>
        </dgm:presLayoutVars>
      </dgm:prSet>
      <dgm:spPr/>
    </dgm:pt>
    <dgm:pt modelId="{A001B985-D650-4892-BCFD-93CD0FFF4BD2}" type="pres">
      <dgm:prSet presAssocID="{96CAC434-6277-47FB-8DD1-76B2E1AF6189}" presName="circ1" presStyleLbl="vennNode1" presStyleIdx="0" presStyleCnt="5"/>
      <dgm:spPr>
        <a:solidFill>
          <a:srgbClr val="C00000">
            <a:alpha val="50000"/>
          </a:srgbClr>
        </a:solidFill>
      </dgm:spPr>
    </dgm:pt>
    <dgm:pt modelId="{E57CAA09-5BBA-40D0-9061-C04097F54664}" type="pres">
      <dgm:prSet presAssocID="{96CAC434-6277-47FB-8DD1-76B2E1AF6189}" presName="circ1Tx" presStyleLbl="revTx" presStyleIdx="0" presStyleCnt="0" custLinFactNeighborY="12014">
        <dgm:presLayoutVars>
          <dgm:chMax val="0"/>
          <dgm:chPref val="0"/>
          <dgm:bulletEnabled val="1"/>
        </dgm:presLayoutVars>
      </dgm:prSet>
      <dgm:spPr/>
    </dgm:pt>
    <dgm:pt modelId="{016927A0-2A72-4832-8B8A-A843581108FF}" type="pres">
      <dgm:prSet presAssocID="{BF9FBB5C-E75F-4756-A4CE-9C7EBAE66038}" presName="circ2" presStyleLbl="vennNode1" presStyleIdx="1" presStyleCnt="5"/>
      <dgm:spPr>
        <a:solidFill>
          <a:srgbClr val="0070C0">
            <a:alpha val="50000"/>
          </a:srgbClr>
        </a:solidFill>
        <a:ln>
          <a:noFill/>
        </a:ln>
      </dgm:spPr>
    </dgm:pt>
    <dgm:pt modelId="{77DD06A4-317E-42E7-AC0E-43446C2F2631}" type="pres">
      <dgm:prSet presAssocID="{BF9FBB5C-E75F-4756-A4CE-9C7EBAE66038}" presName="circ2Tx" presStyleLbl="revTx" presStyleIdx="0" presStyleCnt="0" custScaleX="106301" custLinFactNeighborX="-682" custLinFactNeighborY="980">
        <dgm:presLayoutVars>
          <dgm:chMax val="0"/>
          <dgm:chPref val="0"/>
          <dgm:bulletEnabled val="1"/>
        </dgm:presLayoutVars>
      </dgm:prSet>
      <dgm:spPr/>
    </dgm:pt>
    <dgm:pt modelId="{226B09FD-F568-4952-9777-A40BD399861E}" type="pres">
      <dgm:prSet presAssocID="{020496AD-00F5-4E8A-8762-94FDFEC73E9F}" presName="circ3" presStyleLbl="vennNode1" presStyleIdx="2" presStyleCnt="5"/>
      <dgm:spPr>
        <a:solidFill>
          <a:srgbClr val="00B050">
            <a:alpha val="50000"/>
          </a:srgbClr>
        </a:solidFill>
      </dgm:spPr>
    </dgm:pt>
    <dgm:pt modelId="{529AE9E5-C172-432F-9D83-2AB5F74BD1FD}" type="pres">
      <dgm:prSet presAssocID="{020496AD-00F5-4E8A-8762-94FDFEC73E9F}" presName="circ3Tx" presStyleLbl="revTx" presStyleIdx="0" presStyleCnt="0">
        <dgm:presLayoutVars>
          <dgm:chMax val="0"/>
          <dgm:chPref val="0"/>
          <dgm:bulletEnabled val="1"/>
        </dgm:presLayoutVars>
      </dgm:prSet>
      <dgm:spPr/>
    </dgm:pt>
    <dgm:pt modelId="{67D70FD5-7E33-432F-99C6-6E51C174A4EF}" type="pres">
      <dgm:prSet presAssocID="{7977923D-555E-4D4C-9B19-C2833DC70976}" presName="circ4" presStyleLbl="vennNode1" presStyleIdx="3" presStyleCnt="5"/>
      <dgm:spPr>
        <a:solidFill>
          <a:srgbClr val="7030A0">
            <a:alpha val="50000"/>
          </a:srgbClr>
        </a:solidFill>
        <a:ln>
          <a:noFill/>
        </a:ln>
      </dgm:spPr>
    </dgm:pt>
    <dgm:pt modelId="{B72DD3F9-5BE8-4F42-9CBE-9D020FF4BC69}" type="pres">
      <dgm:prSet presAssocID="{7977923D-555E-4D4C-9B19-C2833DC70976}" presName="circ4Tx" presStyleLbl="revTx" presStyleIdx="0" presStyleCnt="0" custScaleX="146891">
        <dgm:presLayoutVars>
          <dgm:chMax val="0"/>
          <dgm:chPref val="0"/>
          <dgm:bulletEnabled val="1"/>
        </dgm:presLayoutVars>
      </dgm:prSet>
      <dgm:spPr/>
    </dgm:pt>
    <dgm:pt modelId="{995DE437-9896-48AD-9CF4-57D171F53A3A}" type="pres">
      <dgm:prSet presAssocID="{A17B1DA9-5DEC-44B8-95E4-8243D2B06889}" presName="circ5" presStyleLbl="vennNode1" presStyleIdx="4" presStyleCnt="5"/>
      <dgm:spPr>
        <a:solidFill>
          <a:srgbClr val="FFFF00">
            <a:alpha val="50000"/>
          </a:srgbClr>
        </a:solidFill>
        <a:ln>
          <a:noFill/>
        </a:ln>
      </dgm:spPr>
    </dgm:pt>
    <dgm:pt modelId="{D7AB9C04-1FA1-4CF3-8DF0-886079DBB0AE}" type="pres">
      <dgm:prSet presAssocID="{A17B1DA9-5DEC-44B8-95E4-8243D2B06889}" presName="circ5Tx" presStyleLbl="revTx" presStyleIdx="0" presStyleCnt="0">
        <dgm:presLayoutVars>
          <dgm:chMax val="0"/>
          <dgm:chPref val="0"/>
          <dgm:bulletEnabled val="1"/>
        </dgm:presLayoutVars>
      </dgm:prSet>
      <dgm:spPr/>
    </dgm:pt>
  </dgm:ptLst>
  <dgm:cxnLst>
    <dgm:cxn modelId="{A579894B-1DC3-4600-A87B-76FEFF572310}" srcId="{BCF665F3-E77B-45BC-BDE3-B58953A89814}" destId="{A17B1DA9-5DEC-44B8-95E4-8243D2B06889}" srcOrd="4" destOrd="0" parTransId="{967402A3-D073-40CE-BC6F-586842EB4057}" sibTransId="{654DB3C7-9DCB-4848-A955-180318D63F1C}"/>
    <dgm:cxn modelId="{EF16A952-8156-4380-A23F-B445FAEB5F1D}" type="presOf" srcId="{020496AD-00F5-4E8A-8762-94FDFEC73E9F}" destId="{529AE9E5-C172-432F-9D83-2AB5F74BD1FD}" srcOrd="0" destOrd="0" presId="urn:microsoft.com/office/officeart/2005/8/layout/venn1"/>
    <dgm:cxn modelId="{BF470967-A166-4D85-9833-85F4BC12908F}" srcId="{BCF665F3-E77B-45BC-BDE3-B58953A89814}" destId="{BF9FBB5C-E75F-4756-A4CE-9C7EBAE66038}" srcOrd="1" destOrd="0" parTransId="{9290F145-281D-451D-A619-A4C0324B07B7}" sibTransId="{30EA7D14-45C9-4904-9FC4-7F84A13861C3}"/>
    <dgm:cxn modelId="{9115997F-2F0E-4FF3-914B-E51301E7BBA8}" type="presOf" srcId="{BF9FBB5C-E75F-4756-A4CE-9C7EBAE66038}" destId="{77DD06A4-317E-42E7-AC0E-43446C2F2631}" srcOrd="0" destOrd="0" presId="urn:microsoft.com/office/officeart/2005/8/layout/venn1"/>
    <dgm:cxn modelId="{3C3E3F84-1E35-4443-910D-9DDAE89B2AD6}" type="presOf" srcId="{BCF665F3-E77B-45BC-BDE3-B58953A89814}" destId="{B007159E-384E-47AF-AAD5-4EBD95D40D3E}" srcOrd="0" destOrd="0" presId="urn:microsoft.com/office/officeart/2005/8/layout/venn1"/>
    <dgm:cxn modelId="{A2414BAC-CE4A-4C52-AEA5-E08131F4F666}" type="presOf" srcId="{A17B1DA9-5DEC-44B8-95E4-8243D2B06889}" destId="{D7AB9C04-1FA1-4CF3-8DF0-886079DBB0AE}" srcOrd="0" destOrd="0" presId="urn:microsoft.com/office/officeart/2005/8/layout/venn1"/>
    <dgm:cxn modelId="{98EB9FE1-2065-49E0-96D7-1737C9CD9B7B}" type="presOf" srcId="{96CAC434-6277-47FB-8DD1-76B2E1AF6189}" destId="{E57CAA09-5BBA-40D0-9061-C04097F54664}" srcOrd="0" destOrd="0" presId="urn:microsoft.com/office/officeart/2005/8/layout/venn1"/>
    <dgm:cxn modelId="{CB0F6CE3-1DAA-4DBD-876C-AD1666BDC6B8}" type="presOf" srcId="{7977923D-555E-4D4C-9B19-C2833DC70976}" destId="{B72DD3F9-5BE8-4F42-9CBE-9D020FF4BC69}" srcOrd="0" destOrd="0" presId="urn:microsoft.com/office/officeart/2005/8/layout/venn1"/>
    <dgm:cxn modelId="{A8A27AE3-D4A3-4288-B5E0-4CBBF309FC5A}" srcId="{BCF665F3-E77B-45BC-BDE3-B58953A89814}" destId="{020496AD-00F5-4E8A-8762-94FDFEC73E9F}" srcOrd="2" destOrd="0" parTransId="{06C7B768-3602-495E-8A88-05ED0B8133E4}" sibTransId="{96D205C9-DB2C-405C-B484-CB72BEFA8003}"/>
    <dgm:cxn modelId="{B25950E7-4395-4A88-BD6F-160238BD414D}" srcId="{BCF665F3-E77B-45BC-BDE3-B58953A89814}" destId="{7977923D-555E-4D4C-9B19-C2833DC70976}" srcOrd="3" destOrd="0" parTransId="{3E6AC43B-FD46-4B17-A09C-E31EBD012C2A}" sibTransId="{4A50E3F0-DE16-478F-B0DB-1C9FC045E0ED}"/>
    <dgm:cxn modelId="{6CCDE8EE-53F6-4548-BE9A-13D9C875EDAC}" srcId="{BCF665F3-E77B-45BC-BDE3-B58953A89814}" destId="{96CAC434-6277-47FB-8DD1-76B2E1AF6189}" srcOrd="0" destOrd="0" parTransId="{2EE358D7-1B9D-40EE-A5B6-D44112C76A44}" sibTransId="{10E69EAB-E175-47A5-B659-E20613065D7A}"/>
    <dgm:cxn modelId="{D06E802A-7B76-4D24-A32D-BFE17CE66C28}" type="presParOf" srcId="{B007159E-384E-47AF-AAD5-4EBD95D40D3E}" destId="{A001B985-D650-4892-BCFD-93CD0FFF4BD2}" srcOrd="0" destOrd="0" presId="urn:microsoft.com/office/officeart/2005/8/layout/venn1"/>
    <dgm:cxn modelId="{E7A87F9C-139E-4F8B-9EE5-1024A78EF534}" type="presParOf" srcId="{B007159E-384E-47AF-AAD5-4EBD95D40D3E}" destId="{E57CAA09-5BBA-40D0-9061-C04097F54664}" srcOrd="1" destOrd="0" presId="urn:microsoft.com/office/officeart/2005/8/layout/venn1"/>
    <dgm:cxn modelId="{38A80D3D-C15D-40F6-A7E9-0BA5C23160CC}" type="presParOf" srcId="{B007159E-384E-47AF-AAD5-4EBD95D40D3E}" destId="{016927A0-2A72-4832-8B8A-A843581108FF}" srcOrd="2" destOrd="0" presId="urn:microsoft.com/office/officeart/2005/8/layout/venn1"/>
    <dgm:cxn modelId="{78E10C33-76D1-4797-B22B-3122D7E91FE4}" type="presParOf" srcId="{B007159E-384E-47AF-AAD5-4EBD95D40D3E}" destId="{77DD06A4-317E-42E7-AC0E-43446C2F2631}" srcOrd="3" destOrd="0" presId="urn:microsoft.com/office/officeart/2005/8/layout/venn1"/>
    <dgm:cxn modelId="{1905883F-C831-4AC2-B3DB-C4B297DCD004}" type="presParOf" srcId="{B007159E-384E-47AF-AAD5-4EBD95D40D3E}" destId="{226B09FD-F568-4952-9777-A40BD399861E}" srcOrd="4" destOrd="0" presId="urn:microsoft.com/office/officeart/2005/8/layout/venn1"/>
    <dgm:cxn modelId="{8FFBF49F-3092-4D33-BF33-90960C480B2A}" type="presParOf" srcId="{B007159E-384E-47AF-AAD5-4EBD95D40D3E}" destId="{529AE9E5-C172-432F-9D83-2AB5F74BD1FD}" srcOrd="5" destOrd="0" presId="urn:microsoft.com/office/officeart/2005/8/layout/venn1"/>
    <dgm:cxn modelId="{EC9600B4-ADF4-45FD-86A1-1B65D1B9D19C}" type="presParOf" srcId="{B007159E-384E-47AF-AAD5-4EBD95D40D3E}" destId="{67D70FD5-7E33-432F-99C6-6E51C174A4EF}" srcOrd="6" destOrd="0" presId="urn:microsoft.com/office/officeart/2005/8/layout/venn1"/>
    <dgm:cxn modelId="{3AB3094D-FBCB-4618-B1E6-B4AD676FBE07}" type="presParOf" srcId="{B007159E-384E-47AF-AAD5-4EBD95D40D3E}" destId="{B72DD3F9-5BE8-4F42-9CBE-9D020FF4BC69}" srcOrd="7" destOrd="0" presId="urn:microsoft.com/office/officeart/2005/8/layout/venn1"/>
    <dgm:cxn modelId="{7690D7AE-D1D4-480D-9601-C6BDE6069F4A}" type="presParOf" srcId="{B007159E-384E-47AF-AAD5-4EBD95D40D3E}" destId="{995DE437-9896-48AD-9CF4-57D171F53A3A}" srcOrd="8" destOrd="0" presId="urn:microsoft.com/office/officeart/2005/8/layout/venn1"/>
    <dgm:cxn modelId="{3A1F1121-1E52-418C-AEC2-930DE327EE9D}" type="presParOf" srcId="{B007159E-384E-47AF-AAD5-4EBD95D40D3E}" destId="{D7AB9C04-1FA1-4CF3-8DF0-886079DBB0AE}"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88804-011F-C34D-8A41-99114B2D2D12}">
      <dsp:nvSpPr>
        <dsp:cNvPr id="0" name=""/>
        <dsp:cNvSpPr/>
      </dsp:nvSpPr>
      <dsp:spPr>
        <a:xfrm>
          <a:off x="1548870" y="0"/>
          <a:ext cx="1548870" cy="1313920"/>
        </a:xfrm>
        <a:prstGeom prst="trapezoid">
          <a:avLst>
            <a:gd name="adj" fmla="val 58941"/>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b" anchorCtr="0">
          <a:noAutofit/>
        </a:bodyPr>
        <a:lstStyle/>
        <a:p>
          <a:pPr marL="0" lvl="0" indent="0" algn="ctr" defTabSz="889000">
            <a:lnSpc>
              <a:spcPct val="90000"/>
            </a:lnSpc>
            <a:spcBef>
              <a:spcPct val="0"/>
            </a:spcBef>
            <a:spcAft>
              <a:spcPct val="35000"/>
            </a:spcAft>
            <a:buNone/>
          </a:pPr>
          <a:r>
            <a:rPr lang="en-US" sz="2000" b="1" kern="1200" dirty="0"/>
            <a:t>On The </a:t>
          </a:r>
        </a:p>
        <a:p>
          <a:pPr marL="0" lvl="0" indent="0" algn="ctr" defTabSz="889000">
            <a:lnSpc>
              <a:spcPct val="90000"/>
            </a:lnSpc>
            <a:spcBef>
              <a:spcPct val="0"/>
            </a:spcBef>
            <a:spcAft>
              <a:spcPct val="35000"/>
            </a:spcAft>
            <a:buNone/>
          </a:pPr>
          <a:r>
            <a:rPr lang="en-US" sz="2000" b="1" kern="1200" dirty="0"/>
            <a:t>Road</a:t>
          </a:r>
        </a:p>
      </dsp:txBody>
      <dsp:txXfrm>
        <a:off x="1548870" y="0"/>
        <a:ext cx="1548870" cy="1313920"/>
      </dsp:txXfrm>
    </dsp:sp>
    <dsp:sp modelId="{EBE8A79F-D6DD-7944-B89E-5803229BBE24}">
      <dsp:nvSpPr>
        <dsp:cNvPr id="0" name=""/>
        <dsp:cNvSpPr/>
      </dsp:nvSpPr>
      <dsp:spPr>
        <a:xfrm>
          <a:off x="774435" y="1313920"/>
          <a:ext cx="3097741" cy="1313920"/>
        </a:xfrm>
        <a:prstGeom prst="trapezoid">
          <a:avLst>
            <a:gd name="adj" fmla="val 58941"/>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ct val="35000"/>
            </a:spcAft>
            <a:buNone/>
          </a:pPr>
          <a:r>
            <a:rPr lang="en-US" sz="2400" b="1" kern="1200" dirty="0"/>
            <a:t>At Work</a:t>
          </a:r>
        </a:p>
      </dsp:txBody>
      <dsp:txXfrm>
        <a:off x="1316540" y="1313920"/>
        <a:ext cx="2013531" cy="1313920"/>
      </dsp:txXfrm>
    </dsp:sp>
    <dsp:sp modelId="{8ABFFAE8-0AFD-7A41-A47A-5CCC95E8BFE7}">
      <dsp:nvSpPr>
        <dsp:cNvPr id="0" name=""/>
        <dsp:cNvSpPr/>
      </dsp:nvSpPr>
      <dsp:spPr>
        <a:xfrm>
          <a:off x="0" y="2627841"/>
          <a:ext cx="4646612" cy="1313920"/>
        </a:xfrm>
        <a:prstGeom prst="trapezoid">
          <a:avLst>
            <a:gd name="adj" fmla="val 58941"/>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At Home</a:t>
          </a:r>
        </a:p>
      </dsp:txBody>
      <dsp:txXfrm>
        <a:off x="813157" y="2627841"/>
        <a:ext cx="3020297" cy="131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1B985-D650-4892-BCFD-93CD0FFF4BD2}">
      <dsp:nvSpPr>
        <dsp:cNvPr id="0" name=""/>
        <dsp:cNvSpPr/>
      </dsp:nvSpPr>
      <dsp:spPr>
        <a:xfrm>
          <a:off x="3945061" y="1319984"/>
          <a:ext cx="1621033" cy="1621033"/>
        </a:xfrm>
        <a:prstGeom prst="ellipse">
          <a:avLst/>
        </a:prstGeom>
        <a:solidFill>
          <a:srgbClr val="C00000">
            <a:alpha val="50000"/>
          </a:srgbClr>
        </a:solidFill>
        <a:ln>
          <a:noFill/>
        </a:ln>
        <a:effectLst/>
      </dsp:spPr>
      <dsp:style>
        <a:lnRef idx="0">
          <a:scrgbClr r="0" g="0" b="0"/>
        </a:lnRef>
        <a:fillRef idx="3">
          <a:scrgbClr r="0" g="0" b="0"/>
        </a:fillRef>
        <a:effectRef idx="0">
          <a:scrgbClr r="0" g="0" b="0"/>
        </a:effectRef>
        <a:fontRef idx="minor">
          <a:schemeClr val="tx1"/>
        </a:fontRef>
      </dsp:style>
    </dsp:sp>
    <dsp:sp modelId="{E57CAA09-5BBA-40D0-9061-C04097F54664}">
      <dsp:nvSpPr>
        <dsp:cNvPr id="0" name=""/>
        <dsp:cNvSpPr/>
      </dsp:nvSpPr>
      <dsp:spPr>
        <a:xfrm>
          <a:off x="3815379" y="130761"/>
          <a:ext cx="1880398" cy="108840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rial" panose="020B0604020202020204" pitchFamily="34" charset="0"/>
              <a:cs typeface="Arial" panose="020B0604020202020204" pitchFamily="34" charset="0"/>
            </a:rPr>
            <a:t>Ownership &amp; Planning</a:t>
          </a:r>
          <a:endParaRPr lang="en-US" sz="2800" kern="1200" dirty="0">
            <a:solidFill>
              <a:schemeClr val="tx1"/>
            </a:solidFill>
            <a:latin typeface="Arial" panose="020B0604020202020204" pitchFamily="34" charset="0"/>
            <a:cs typeface="Arial" panose="020B0604020202020204" pitchFamily="34" charset="0"/>
          </a:endParaRPr>
        </a:p>
      </dsp:txBody>
      <dsp:txXfrm>
        <a:off x="3815379" y="130761"/>
        <a:ext cx="1880398" cy="1088408"/>
      </dsp:txXfrm>
    </dsp:sp>
    <dsp:sp modelId="{016927A0-2A72-4832-8B8A-A843581108FF}">
      <dsp:nvSpPr>
        <dsp:cNvPr id="0" name=""/>
        <dsp:cNvSpPr/>
      </dsp:nvSpPr>
      <dsp:spPr>
        <a:xfrm>
          <a:off x="4561702" y="1767852"/>
          <a:ext cx="1621033" cy="1621033"/>
        </a:xfrm>
        <a:prstGeom prst="ellipse">
          <a:avLst/>
        </a:prstGeom>
        <a:solidFill>
          <a:srgbClr val="0070C0">
            <a:alpha val="50000"/>
          </a:srgbClr>
        </a:solidFill>
        <a:ln>
          <a:noFill/>
        </a:ln>
        <a:effectLst/>
      </dsp:spPr>
      <dsp:style>
        <a:lnRef idx="0">
          <a:scrgbClr r="0" g="0" b="0"/>
        </a:lnRef>
        <a:fillRef idx="3">
          <a:scrgbClr r="0" g="0" b="0"/>
        </a:fillRef>
        <a:effectRef idx="0">
          <a:scrgbClr r="0" g="0" b="0"/>
        </a:effectRef>
        <a:fontRef idx="minor">
          <a:schemeClr val="tx1"/>
        </a:fontRef>
      </dsp:style>
    </dsp:sp>
    <dsp:sp modelId="{77DD06A4-317E-42E7-AC0E-43446C2F2631}">
      <dsp:nvSpPr>
        <dsp:cNvPr id="0" name=""/>
        <dsp:cNvSpPr/>
      </dsp:nvSpPr>
      <dsp:spPr>
        <a:xfrm>
          <a:off x="6247159" y="1447346"/>
          <a:ext cx="1792101" cy="11810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Design/ Site Layout </a:t>
          </a:r>
        </a:p>
      </dsp:txBody>
      <dsp:txXfrm>
        <a:off x="6247159" y="1447346"/>
        <a:ext cx="1792101" cy="1181038"/>
      </dsp:txXfrm>
    </dsp:sp>
    <dsp:sp modelId="{226B09FD-F568-4952-9777-A40BD399861E}">
      <dsp:nvSpPr>
        <dsp:cNvPr id="0" name=""/>
        <dsp:cNvSpPr/>
      </dsp:nvSpPr>
      <dsp:spPr>
        <a:xfrm>
          <a:off x="4326328" y="2493149"/>
          <a:ext cx="1621033" cy="1621033"/>
        </a:xfrm>
        <a:prstGeom prst="ellipse">
          <a:avLst/>
        </a:prstGeom>
        <a:solidFill>
          <a:srgbClr val="00B050">
            <a:alpha val="50000"/>
          </a:srgbClr>
        </a:solidFill>
        <a:ln>
          <a:noFill/>
        </a:ln>
        <a:effectLst/>
      </dsp:spPr>
      <dsp:style>
        <a:lnRef idx="0">
          <a:scrgbClr r="0" g="0" b="0"/>
        </a:lnRef>
        <a:fillRef idx="3">
          <a:scrgbClr r="0" g="0" b="0"/>
        </a:fillRef>
        <a:effectRef idx="0">
          <a:scrgbClr r="0" g="0" b="0"/>
        </a:effectRef>
        <a:fontRef idx="minor">
          <a:schemeClr val="tx1"/>
        </a:fontRef>
      </dsp:style>
    </dsp:sp>
    <dsp:sp modelId="{529AE9E5-C172-432F-9D83-2AB5F74BD1FD}">
      <dsp:nvSpPr>
        <dsp:cNvPr id="0" name=""/>
        <dsp:cNvSpPr/>
      </dsp:nvSpPr>
      <dsp:spPr>
        <a:xfrm>
          <a:off x="6052405" y="3450485"/>
          <a:ext cx="1685874" cy="11810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rial" panose="020B0604020202020204" pitchFamily="34" charset="0"/>
              <a:cs typeface="Arial" panose="020B0604020202020204" pitchFamily="34" charset="0"/>
            </a:rPr>
            <a:t>Cost &amp; Cost Recovery</a:t>
          </a:r>
          <a:endParaRPr lang="en-US" sz="2800" kern="1200" dirty="0">
            <a:solidFill>
              <a:schemeClr val="tx1"/>
            </a:solidFill>
            <a:latin typeface="Arial" panose="020B0604020202020204" pitchFamily="34" charset="0"/>
            <a:cs typeface="Arial" panose="020B0604020202020204" pitchFamily="34" charset="0"/>
          </a:endParaRPr>
        </a:p>
      </dsp:txBody>
      <dsp:txXfrm>
        <a:off x="6052405" y="3450485"/>
        <a:ext cx="1685874" cy="1181038"/>
      </dsp:txXfrm>
    </dsp:sp>
    <dsp:sp modelId="{67D70FD5-7E33-432F-99C6-6E51C174A4EF}">
      <dsp:nvSpPr>
        <dsp:cNvPr id="0" name=""/>
        <dsp:cNvSpPr/>
      </dsp:nvSpPr>
      <dsp:spPr>
        <a:xfrm>
          <a:off x="3563794" y="2493149"/>
          <a:ext cx="1621033" cy="1621033"/>
        </a:xfrm>
        <a:prstGeom prst="ellipse">
          <a:avLst/>
        </a:prstGeom>
        <a:solidFill>
          <a:srgbClr val="7030A0">
            <a:alpha val="50000"/>
          </a:srgbClr>
        </a:solidFill>
        <a:ln>
          <a:noFill/>
        </a:ln>
        <a:effectLst/>
      </dsp:spPr>
      <dsp:style>
        <a:lnRef idx="0">
          <a:scrgbClr r="0" g="0" b="0"/>
        </a:lnRef>
        <a:fillRef idx="3">
          <a:scrgbClr r="0" g="0" b="0"/>
        </a:fillRef>
        <a:effectRef idx="0">
          <a:scrgbClr r="0" g="0" b="0"/>
        </a:effectRef>
        <a:fontRef idx="minor">
          <a:schemeClr val="tx1"/>
        </a:fontRef>
      </dsp:style>
    </dsp:sp>
    <dsp:sp modelId="{B72DD3F9-5BE8-4F42-9CBE-9D020FF4BC69}">
      <dsp:nvSpPr>
        <dsp:cNvPr id="0" name=""/>
        <dsp:cNvSpPr/>
      </dsp:nvSpPr>
      <dsp:spPr>
        <a:xfrm>
          <a:off x="1377615" y="3450485"/>
          <a:ext cx="2476398" cy="11810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rial" panose="020B0604020202020204" pitchFamily="34" charset="0"/>
              <a:cs typeface="Arial" panose="020B0604020202020204" pitchFamily="34" charset="0"/>
            </a:rPr>
            <a:t>Energy &amp; Demand Management</a:t>
          </a:r>
          <a:endParaRPr lang="en-US" sz="2800" kern="1200" dirty="0">
            <a:solidFill>
              <a:schemeClr val="tx1"/>
            </a:solidFill>
            <a:latin typeface="Arial" panose="020B0604020202020204" pitchFamily="34" charset="0"/>
            <a:cs typeface="Arial" panose="020B0604020202020204" pitchFamily="34" charset="0"/>
          </a:endParaRPr>
        </a:p>
      </dsp:txBody>
      <dsp:txXfrm>
        <a:off x="1377615" y="3450485"/>
        <a:ext cx="2476398" cy="1181038"/>
      </dsp:txXfrm>
    </dsp:sp>
    <dsp:sp modelId="{995DE437-9896-48AD-9CF4-57D171F53A3A}">
      <dsp:nvSpPr>
        <dsp:cNvPr id="0" name=""/>
        <dsp:cNvSpPr/>
      </dsp:nvSpPr>
      <dsp:spPr>
        <a:xfrm>
          <a:off x="3328420" y="1767852"/>
          <a:ext cx="1621033" cy="1621033"/>
        </a:xfrm>
        <a:prstGeom prst="ellipse">
          <a:avLst/>
        </a:prstGeom>
        <a:solidFill>
          <a:srgbClr val="FFFF00">
            <a:alpha val="50000"/>
          </a:srgbClr>
        </a:solidFill>
        <a:ln>
          <a:noFill/>
        </a:ln>
        <a:effectLst/>
      </dsp:spPr>
      <dsp:style>
        <a:lnRef idx="0">
          <a:scrgbClr r="0" g="0" b="0"/>
        </a:lnRef>
        <a:fillRef idx="3">
          <a:scrgbClr r="0" g="0" b="0"/>
        </a:fillRef>
        <a:effectRef idx="0">
          <a:scrgbClr r="0" g="0" b="0"/>
        </a:effectRef>
        <a:fontRef idx="minor">
          <a:schemeClr val="tx1"/>
        </a:fontRef>
      </dsp:style>
    </dsp:sp>
    <dsp:sp modelId="{D7AB9C04-1FA1-4CF3-8DF0-886079DBB0AE}">
      <dsp:nvSpPr>
        <dsp:cNvPr id="0" name=""/>
        <dsp:cNvSpPr/>
      </dsp:nvSpPr>
      <dsp:spPr>
        <a:xfrm>
          <a:off x="1513511" y="1435772"/>
          <a:ext cx="1685874" cy="11810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rial" panose="020B0604020202020204" pitchFamily="34" charset="0"/>
              <a:cs typeface="Arial" panose="020B0604020202020204" pitchFamily="34" charset="0"/>
            </a:rPr>
            <a:t>Access Control</a:t>
          </a:r>
          <a:endParaRPr lang="en-US" sz="2800" kern="1200" dirty="0">
            <a:solidFill>
              <a:schemeClr val="tx1"/>
            </a:solidFill>
            <a:latin typeface="Arial" panose="020B0604020202020204" pitchFamily="34" charset="0"/>
            <a:cs typeface="Arial" panose="020B0604020202020204" pitchFamily="34" charset="0"/>
          </a:endParaRPr>
        </a:p>
      </dsp:txBody>
      <dsp:txXfrm>
        <a:off x="1513511" y="1435772"/>
        <a:ext cx="1685874" cy="11810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6E7601-1444-9D47-B0FB-B6B8AEA9C6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F8458B9-D8C2-9041-B9CF-AEFF18393B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4A1DF3-4009-2844-A06B-BC41375A6186}" type="datetimeFigureOut">
              <a:rPr lang="en-US" smtClean="0"/>
              <a:t>6/24/22</a:t>
            </a:fld>
            <a:endParaRPr lang="en-US" dirty="0"/>
          </a:p>
        </p:txBody>
      </p:sp>
      <p:sp>
        <p:nvSpPr>
          <p:cNvPr id="4" name="Footer Placeholder 3">
            <a:extLst>
              <a:ext uri="{FF2B5EF4-FFF2-40B4-BE49-F238E27FC236}">
                <a16:creationId xmlns:a16="http://schemas.microsoft.com/office/drawing/2014/main" id="{B351772F-D722-EA4A-AE41-C1F39C05FB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494DFDD-DE43-784A-B5BE-AE12820CFB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684ED5-471A-784E-A151-EB9273F51BF5}" type="slidenum">
              <a:rPr lang="en-US" smtClean="0"/>
              <a:t>‹#›</a:t>
            </a:fld>
            <a:endParaRPr lang="en-US" dirty="0"/>
          </a:p>
        </p:txBody>
      </p:sp>
    </p:spTree>
    <p:extLst>
      <p:ext uri="{BB962C8B-B14F-4D97-AF65-F5344CB8AC3E}">
        <p14:creationId xmlns:p14="http://schemas.microsoft.com/office/powerpoint/2010/main" val="416779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3EF8E-2B22-4CBA-B4AF-F688E614C227}" type="datetimeFigureOut">
              <a:rPr lang="en-US" smtClean="0"/>
              <a:t>6/24/22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FC8AB-69F4-4C71-8DB4-AEDE260E305E}" type="slidenum">
              <a:rPr lang="en-US" smtClean="0"/>
              <a:t>‹#›</a:t>
            </a:fld>
            <a:endParaRPr lang="en-US" dirty="0"/>
          </a:p>
        </p:txBody>
      </p:sp>
    </p:spTree>
    <p:extLst>
      <p:ext uri="{BB962C8B-B14F-4D97-AF65-F5344CB8AC3E}">
        <p14:creationId xmlns:p14="http://schemas.microsoft.com/office/powerpoint/2010/main" val="2799944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246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Most charging is done or should be done at home.</a:t>
            </a:r>
          </a:p>
          <a:p>
            <a:pPr marL="285750" indent="-285750">
              <a:buFont typeface="+mj-lt"/>
              <a:buAutoNum type="romanUcPeriod"/>
            </a:pPr>
            <a:r>
              <a:rPr lang="en-US" dirty="0"/>
              <a:t>Home charging is the most convenient and oftentimes the most affordable for EV drivers</a:t>
            </a:r>
          </a:p>
          <a:p>
            <a:pPr marL="285750" indent="-285750">
              <a:buFont typeface="+mj-lt"/>
              <a:buAutoNum type="romanUcPeriod"/>
            </a:pPr>
            <a:r>
              <a:rPr lang="en-US" dirty="0"/>
              <a:t>Home charging gives drivers peace of mind and can reduce range anxiety</a:t>
            </a:r>
          </a:p>
          <a:p>
            <a:pPr marL="285750" indent="-285750">
              <a:buFont typeface="+mj-lt"/>
              <a:buAutoNum type="romanUcPeriod"/>
            </a:pPr>
            <a:r>
              <a:rPr lang="en-US" dirty="0"/>
              <a:t>Chargers will be an expected amenity at MUDs in the near future</a:t>
            </a:r>
          </a:p>
          <a:p>
            <a:pPr marL="285750" indent="-285750">
              <a:buFont typeface="+mj-lt"/>
              <a:buAutoNum type="romanUcPeriod"/>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A09D55-375E-E544-9913-3F8EC5B1A880}" type="slidenum">
              <a:rPr lang="en-US" smtClean="0"/>
              <a:t>11</a:t>
            </a:fld>
            <a:endParaRPr lang="en-US" dirty="0"/>
          </a:p>
        </p:txBody>
      </p:sp>
    </p:spTree>
    <p:extLst>
      <p:ext uri="{BB962C8B-B14F-4D97-AF65-F5344CB8AC3E}">
        <p14:creationId xmlns:p14="http://schemas.microsoft.com/office/powerpoint/2010/main" val="3176343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197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Energy and Demand Management: How to maximize the convenience of charging (more chargers) while minimizing the cost and not overloading the circuit. What time you charge (TOU: time of use) can also have a big impact on electricity cost, so managing this is important</a:t>
            </a:r>
          </a:p>
          <a:p>
            <a:pPr marL="285750" indent="-285750">
              <a:buFont typeface="+mj-lt"/>
              <a:buAutoNum type="romanUcPeriod"/>
            </a:pPr>
            <a:r>
              <a:rPr lang="en-US" dirty="0"/>
              <a:t>Access Control: Want to ensure that the people in the building won’t be blocked by someone freeloading.</a:t>
            </a:r>
          </a:p>
          <a:p>
            <a:pPr marL="285750" indent="-285750">
              <a:buFont typeface="+mj-lt"/>
              <a:buAutoNum type="romanUcPeriod"/>
            </a:pPr>
            <a:r>
              <a:rPr lang="en-US" dirty="0"/>
              <a:t>Ownership and Planning: What is the plan for the building as EV adoption increases? You should think about the future need for charging so that you do not have to dive into 2</a:t>
            </a:r>
            <a:r>
              <a:rPr lang="en-US" baseline="30000" dirty="0"/>
              <a:t>nd</a:t>
            </a:r>
            <a:r>
              <a:rPr lang="en-US" dirty="0"/>
              <a:t> charger project.</a:t>
            </a:r>
          </a:p>
          <a:p>
            <a:pPr marL="285750" indent="-285750">
              <a:buFont typeface="+mj-lt"/>
              <a:buAutoNum type="romanUcPeriod"/>
            </a:pPr>
            <a:r>
              <a:rPr lang="en-US" dirty="0"/>
              <a:t>Design/ Layout: Where and how to make the chargers available; e.g. are there some extra visitor spots that can be converted to charging?</a:t>
            </a:r>
          </a:p>
          <a:p>
            <a:pPr marL="285750" indent="-285750">
              <a:buFont typeface="+mj-lt"/>
              <a:buAutoNum type="romanUcPeriod"/>
            </a:pPr>
            <a:r>
              <a:rPr lang="en-US" dirty="0"/>
              <a:t>Cost/ Cost recovery:  Upfront costs of installation of EVSE can be recouped by adding a modest fee for the electricity, and still be cheaper than offsite chargers. How will users be charged? (per kWh, per hour, etc)</a:t>
            </a:r>
          </a:p>
        </p:txBody>
      </p:sp>
      <p:sp>
        <p:nvSpPr>
          <p:cNvPr id="4" name="Slide Number Placeholder 3"/>
          <p:cNvSpPr>
            <a:spLocks noGrp="1"/>
          </p:cNvSpPr>
          <p:nvPr>
            <p:ph type="sldNum" sz="quarter" idx="5"/>
          </p:nvPr>
        </p:nvSpPr>
        <p:spPr/>
        <p:txBody>
          <a:bodyPr/>
          <a:lstStyle/>
          <a:p>
            <a:fld id="{9A5FC8AB-69F4-4C71-8DB4-AEDE260E305E}" type="slidenum">
              <a:rPr lang="en-US" smtClean="0"/>
              <a:t>13</a:t>
            </a:fld>
            <a:endParaRPr lang="en-US" dirty="0"/>
          </a:p>
        </p:txBody>
      </p:sp>
    </p:spTree>
    <p:extLst>
      <p:ext uri="{BB962C8B-B14F-4D97-AF65-F5344CB8AC3E}">
        <p14:creationId xmlns:p14="http://schemas.microsoft.com/office/powerpoint/2010/main" val="509405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7519" y="4400550"/>
            <a:ext cx="5486400" cy="3600450"/>
          </a:xfrm>
        </p:spPr>
        <p:txBody>
          <a:bodyPr/>
          <a:lstStyle/>
          <a:p>
            <a:endParaRPr lang="en-US" dirty="0"/>
          </a:p>
          <a:p>
            <a:pPr defTabSz="914172">
              <a:spcAft>
                <a:spcPts val="300"/>
              </a:spcAft>
            </a:pPr>
            <a:r>
              <a:rPr lang="en-US" b="1" u="sng" dirty="0">
                <a:latin typeface="Arial" panose="020B0604020202020204" pitchFamily="34" charset="0"/>
                <a:cs typeface="Arial" panose="020B0604020202020204" pitchFamily="34" charset="0"/>
              </a:rPr>
              <a:t>MUD demo site characteristics:</a:t>
            </a:r>
          </a:p>
          <a:p>
            <a:pPr marL="285750" indent="-285750" defTabSz="914172">
              <a:spcAft>
                <a:spcPts val="300"/>
              </a:spcAft>
              <a:buFont typeface="+mj-lt"/>
              <a:buAutoNum type="romanUcPeriod"/>
            </a:pPr>
            <a:r>
              <a:rPr lang="en-US" b="0" dirty="0">
                <a:latin typeface="Arial" panose="020B0604020202020204" pitchFamily="34" charset="0"/>
                <a:cs typeface="Arial" panose="020B0604020202020204" pitchFamily="34" charset="0"/>
              </a:rPr>
              <a:t>Many buildings face the barrier of limited electrical capacity</a:t>
            </a:r>
          </a:p>
          <a:p>
            <a:pPr marL="285750" indent="-285750" defTabSz="914172">
              <a:spcAft>
                <a:spcPts val="300"/>
              </a:spcAft>
              <a:buFont typeface="+mj-lt"/>
              <a:buAutoNum type="romanUcPeriod"/>
            </a:pPr>
            <a:r>
              <a:rPr lang="en-US" b="0" dirty="0">
                <a:latin typeface="Arial" panose="020B0604020202020204" pitchFamily="34" charset="0"/>
                <a:cs typeface="Arial" panose="020B0604020202020204" pitchFamily="34" charset="0"/>
              </a:rPr>
              <a:t>How many EV chargers should you install?</a:t>
            </a:r>
            <a:endParaRPr lang="en-US" dirty="0">
              <a:latin typeface="Arial" panose="020B0604020202020204" pitchFamily="34" charset="0"/>
              <a:cs typeface="Arial" panose="020B0604020202020204" pitchFamily="34" charset="0"/>
            </a:endParaRPr>
          </a:p>
          <a:p>
            <a:pPr marL="285750" indent="-285750" defTabSz="914172">
              <a:spcAft>
                <a:spcPts val="300"/>
              </a:spcAft>
              <a:buFont typeface="+mj-lt"/>
              <a:buAutoNum type="romanUcPeriod"/>
            </a:pPr>
            <a:r>
              <a:rPr lang="en-US" dirty="0">
                <a:latin typeface="Arial" panose="020B0604020202020204" pitchFamily="34" charset="0"/>
                <a:cs typeface="Arial" panose="020B0604020202020204" pitchFamily="34" charset="0"/>
              </a:rPr>
              <a:t>What is the parking situation like at your building? Are there dedicated spots or shared spots? Is it accessible to the public? Will you have to change parking policies when you install EV chargers</a:t>
            </a:r>
          </a:p>
          <a:p>
            <a:pPr marL="285750" indent="-285750" defTabSz="914172">
              <a:spcAft>
                <a:spcPts val="300"/>
              </a:spcAft>
              <a:buFont typeface="+mj-lt"/>
              <a:buAutoNum type="romanUcPeriod"/>
            </a:pPr>
            <a:r>
              <a:rPr lang="en-US" dirty="0">
                <a:latin typeface="Arial" panose="020B0604020202020204" pitchFamily="34" charset="0"/>
                <a:cs typeface="Arial" panose="020B0604020202020204" pitchFamily="34" charset="0"/>
              </a:rPr>
              <a:t>Allocation of installation costs (equitably) is a key decision in the installation process. Who pays for what?</a:t>
            </a:r>
          </a:p>
          <a:p>
            <a:pPr marL="285750" indent="-285750" defTabSz="914172">
              <a:spcAft>
                <a:spcPts val="300"/>
              </a:spcAft>
              <a:buFont typeface="+mj-lt"/>
              <a:buAutoNum type="romanUcPeriod"/>
            </a:pPr>
            <a:r>
              <a:rPr lang="en-US" dirty="0">
                <a:latin typeface="Arial" panose="020B0604020202020204" pitchFamily="34" charset="0"/>
                <a:cs typeface="Arial" panose="020B0604020202020204" pitchFamily="34" charset="0"/>
              </a:rPr>
              <a:t>Varying electricity rates </a:t>
            </a:r>
            <a:r>
              <a:rPr lang="en-US" b="1" dirty="0">
                <a:latin typeface="Arial" panose="020B0604020202020204" pitchFamily="34" charset="0"/>
                <a:cs typeface="Arial" panose="020B0604020202020204" pitchFamily="34" charset="0"/>
              </a:rPr>
              <a:t>(e.g., $/kWh, TOU, demand charges). </a:t>
            </a:r>
            <a:r>
              <a:rPr lang="en-US" dirty="0">
                <a:latin typeface="Arial" panose="020B0604020202020204" pitchFamily="34" charset="0"/>
                <a:cs typeface="Arial" panose="020B0604020202020204" pitchFamily="34" charset="0"/>
              </a:rPr>
              <a:t>Utilities charge different rates for electricity at different times of the day. Will you factor this into your charging rates?</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21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Those highlighted in red are the most common barriers at MUDs. </a:t>
            </a:r>
          </a:p>
          <a:p>
            <a:pPr marL="285750" indent="-285750">
              <a:buFont typeface="+mj-lt"/>
              <a:buAutoNum type="romanUcPeriod"/>
            </a:pPr>
            <a:r>
              <a:rPr lang="en-US" dirty="0"/>
              <a:t>HOA Related: Common area management, Association approval and homeowner buy-in</a:t>
            </a:r>
          </a:p>
          <a:p>
            <a:pPr marL="285750" indent="-285750">
              <a:buFont typeface="+mj-lt"/>
              <a:buAutoNum type="romanUcPeriod"/>
            </a:pPr>
            <a:r>
              <a:rPr lang="en-US" dirty="0"/>
              <a:t>Information and education: chicken and egg problem for EV adoption and EVSE need, need proper information for buildings owners/managers and HOAs on features and benefits</a:t>
            </a:r>
          </a:p>
          <a:p>
            <a:pPr marL="285750" indent="-285750">
              <a:buFont typeface="+mj-lt"/>
              <a:buAutoNum type="romanUcPeriod"/>
            </a:pPr>
            <a:r>
              <a:rPr lang="en-US" dirty="0"/>
              <a:t>Parking limitation: Deeded parking and limited parking spaces, parking garage far away from electrical panel increasing cost</a:t>
            </a:r>
          </a:p>
          <a:p>
            <a:pPr marL="285750" indent="-285750">
              <a:buFont typeface="+mj-lt"/>
              <a:buAutoNum type="romanUcPeriod"/>
            </a:pPr>
            <a:r>
              <a:rPr lang="en-US" dirty="0"/>
              <a:t>O&amp;M cost: Power management and network subscription costs</a:t>
            </a:r>
          </a:p>
          <a:p>
            <a:pPr marL="285750" indent="-285750">
              <a:buFont typeface="+mj-lt"/>
              <a:buAutoNum type="romanUcPeriod"/>
            </a:pPr>
            <a:r>
              <a:rPr lang="en-US" dirty="0"/>
              <a:t>Cost of installation: Installation cost of running electrical circuit and conduit for EVSE, the installation cost for electrical panel or service upgrade</a:t>
            </a:r>
          </a:p>
          <a:p>
            <a:pPr marL="285750" indent="-285750">
              <a:buFont typeface="+mj-lt"/>
              <a:buAutoNum type="romanUcPeriod"/>
            </a:pPr>
            <a:r>
              <a:rPr lang="en-US" dirty="0"/>
              <a:t>Electrical related: Older building may not have enough electrical capacity, Distance from the electrical panel from garage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A5FC8AB-69F4-4C71-8DB4-AEDE260E305E}" type="slidenum">
              <a:rPr lang="en-US" smtClean="0"/>
              <a:t>15</a:t>
            </a:fld>
            <a:endParaRPr lang="en-US" dirty="0"/>
          </a:p>
        </p:txBody>
      </p:sp>
    </p:spTree>
    <p:extLst>
      <p:ext uri="{BB962C8B-B14F-4D97-AF65-F5344CB8AC3E}">
        <p14:creationId xmlns:p14="http://schemas.microsoft.com/office/powerpoint/2010/main" val="362903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dirty="0">
                <a:latin typeface="Arial" panose="020B0604020202020204" pitchFamily="34" charset="0"/>
                <a:cs typeface="Arial" panose="020B0604020202020204" pitchFamily="34" charset="0"/>
              </a:rPr>
              <a:t>There are innovative technology solutions available to address there barriers. </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dirty="0">
                <a:latin typeface="Arial" panose="020B0604020202020204" pitchFamily="34" charset="0"/>
                <a:cs typeface="Arial" panose="020B0604020202020204" pitchFamily="34" charset="0"/>
              </a:rPr>
              <a:t>Whether you have a shared parking situation or a dedicated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0CBA2-4476-5A4E-99D9-D427909A4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08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You will likely have to initiate over stay or idle fees so that drivers do not stay plugged in longer than they should.</a:t>
            </a:r>
          </a:p>
          <a:p>
            <a:pPr marL="285750" indent="-285750">
              <a:buFont typeface="+mj-lt"/>
              <a:buAutoNum type="romanUcPeriod"/>
            </a:pPr>
            <a:r>
              <a:rPr lang="en-US" dirty="0"/>
              <a:t>Idle fees will incentivize drivers to move their cars when they are done charging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378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The demonstrations averaged about 2-4 of charging per session</a:t>
            </a:r>
          </a:p>
          <a:p>
            <a:pPr marL="285750" indent="-285750">
              <a:buFont typeface="+mj-lt"/>
              <a:buAutoNum type="romanUcPeriod"/>
            </a:pPr>
            <a:r>
              <a:rPr lang="en-US" dirty="0"/>
              <a:t>This charger averaged about 1-2 sessions per day and up to 5 sessions max</a:t>
            </a:r>
          </a:p>
        </p:txBody>
      </p:sp>
      <p:sp>
        <p:nvSpPr>
          <p:cNvPr id="4" name="Slide Number Placeholder 3"/>
          <p:cNvSpPr>
            <a:spLocks noGrp="1"/>
          </p:cNvSpPr>
          <p:nvPr>
            <p:ph type="sldNum" sz="quarter" idx="5"/>
          </p:nvPr>
        </p:nvSpPr>
        <p:spPr/>
        <p:txBody>
          <a:bodyPr/>
          <a:lstStyle/>
          <a:p>
            <a:fld id="{9A5FC8AB-69F4-4C71-8DB4-AEDE260E305E}" type="slidenum">
              <a:rPr lang="en-US" smtClean="0"/>
              <a:t>18</a:t>
            </a:fld>
            <a:endParaRPr lang="en-US" dirty="0"/>
          </a:p>
        </p:txBody>
      </p:sp>
    </p:spTree>
    <p:extLst>
      <p:ext uri="{BB962C8B-B14F-4D97-AF65-F5344CB8AC3E}">
        <p14:creationId xmlns:p14="http://schemas.microsoft.com/office/powerpoint/2010/main" val="4126090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cs typeface="Calibri"/>
              </a:rPr>
              <a:t>External controls on non-networked stations allow you to manage a station without the “smart” charging capabilities</a:t>
            </a:r>
          </a:p>
          <a:p>
            <a:pPr marL="285750" indent="-285750">
              <a:buFont typeface="+mj-lt"/>
              <a:buAutoNum type="romanUcPeriod"/>
            </a:pPr>
            <a:r>
              <a:rPr lang="en-US" dirty="0">
                <a:cs typeface="Calibri"/>
              </a:rPr>
              <a:t>Reservations and access control allow the manager to restrict who can charge and when they can charge. Users can reserve times to charge their vehicles, this will limit frustration in drivers and allow them to plan in advance.</a:t>
            </a:r>
          </a:p>
          <a:p>
            <a:pPr marL="285750" indent="-285750">
              <a:buFont typeface="+mj-lt"/>
              <a:buAutoNum type="romanUcPeriod"/>
            </a:pPr>
            <a:r>
              <a:rPr lang="en-US" dirty="0">
                <a:cs typeface="Calibri"/>
              </a:rPr>
              <a:t>Energy management will limit the peak amount of electricity to avoid electrical overload. It will charge at a slower rate or stop charging if electrical capacity is about to be exceeded.</a:t>
            </a:r>
          </a:p>
          <a:p>
            <a:pPr marL="285750" indent="-285750">
              <a:buFont typeface="+mj-lt"/>
              <a:buAutoNum type="romanUcPeriod"/>
            </a:pPr>
            <a:endParaRPr lang="en-US" dirty="0">
              <a:cs typeface="Calibri"/>
            </a:endParaRPr>
          </a:p>
          <a:p>
            <a:pPr marL="285750" indent="-285750">
              <a:buFont typeface="+mj-lt"/>
              <a:buAutoNum type="romanUcPeriod"/>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63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Each parking space will need electricity, can be expensive but that costs may fall on the resident</a:t>
            </a:r>
          </a:p>
          <a:p>
            <a:pPr marL="285750" indent="-285750">
              <a:buFont typeface="+mj-lt"/>
              <a:buAutoNum type="romanUcPeriod"/>
            </a:pPr>
            <a:r>
              <a:rPr lang="en-US" dirty="0"/>
              <a:t>Allocation of capital/operating costs is an important consideration if residents have reserved parking spaces and you do not wish to change parking operations</a:t>
            </a:r>
          </a:p>
          <a:p>
            <a:pPr marL="285750" indent="-285750">
              <a:buFont typeface="+mj-lt"/>
              <a:buAutoNum type="romanUcPeriod"/>
            </a:pPr>
            <a:r>
              <a:rPr lang="en-US" dirty="0"/>
              <a:t>Load management will likely be needed if they are many EV chargers installed</a:t>
            </a:r>
          </a:p>
        </p:txBody>
      </p:sp>
      <p:sp>
        <p:nvSpPr>
          <p:cNvPr id="4" name="Slide Number Placeholder 3"/>
          <p:cNvSpPr>
            <a:spLocks noGrp="1"/>
          </p:cNvSpPr>
          <p:nvPr>
            <p:ph type="sldNum" sz="quarter" idx="5"/>
          </p:nvPr>
        </p:nvSpPr>
        <p:spPr/>
        <p:txBody>
          <a:bodyPr/>
          <a:lstStyle/>
          <a:p>
            <a:fld id="{9A5FC8AB-69F4-4C71-8DB4-AEDE260E305E}" type="slidenum">
              <a:rPr lang="en-US" smtClean="0"/>
              <a:t>20</a:t>
            </a:fld>
            <a:endParaRPr lang="en-US" dirty="0"/>
          </a:p>
        </p:txBody>
      </p:sp>
    </p:spTree>
    <p:extLst>
      <p:ext uri="{BB962C8B-B14F-4D97-AF65-F5344CB8AC3E}">
        <p14:creationId xmlns:p14="http://schemas.microsoft.com/office/powerpoint/2010/main" val="219563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Clean Cities Coalition Network is a coordinated group of nearly 100 coalitions that work in communities across the country to help local decision makers and fleets understand and implement alternative and renewable fuels, idle-reduction measures, fuel economy improvements, new mobility choices, and emerging transportation technologies.</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Clean Cities coalitions foster the economic, environmental, and energy security of the United States by working locally to advance affordable, domestic transportation fuels, energy efficient mobility systems, and other fuel-saving technologies and practices.</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Coalitions accomplish this mission by building partnerships with public- and private-sector transportation stakeholders.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2"/>
                </a:solidFill>
                <a:latin typeface="Arial" panose="020B0604020202020204" pitchFamily="34" charset="0"/>
                <a:cs typeface="Arial" panose="020B0604020202020204" pitchFamily="34" charset="0"/>
              </a:rPr>
              <a:t>Photo from iStock 155395910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59FB4-F9EF-4AB0-99C5-B7F0A1244D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913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Drivers may leave car plugged in as long as they are parked </a:t>
            </a:r>
          </a:p>
          <a:p>
            <a:pPr marL="285750" indent="-285750">
              <a:buFont typeface="+mj-lt"/>
              <a:buAutoNum type="romanUcPeriod"/>
            </a:pPr>
            <a:r>
              <a:rPr lang="en-US" dirty="0"/>
              <a:t>Higher kWh/session than the shared charging scenario because drivers leave their car plugged in for a while</a:t>
            </a:r>
          </a:p>
          <a:p>
            <a:pPr marL="285750" indent="-285750">
              <a:buFont typeface="+mj-lt"/>
              <a:buAutoNum type="romanUcPeriod"/>
            </a:pPr>
            <a:r>
              <a:rPr lang="en-US" dirty="0"/>
              <a:t>Lower utilization of chargers because they are only serving 1 resident</a:t>
            </a:r>
          </a:p>
          <a:p>
            <a:pPr marL="285750" indent="-285750">
              <a:buFont typeface="+mj-lt"/>
              <a:buAutoNum type="romanUcPeriod"/>
            </a:pPr>
            <a:r>
              <a:rPr lang="en-US" dirty="0"/>
              <a:t>20% of stations charging at once, however this was during covid so numbers were impacted</a:t>
            </a:r>
          </a:p>
        </p:txBody>
      </p:sp>
      <p:sp>
        <p:nvSpPr>
          <p:cNvPr id="4" name="Slide Number Placeholder 3"/>
          <p:cNvSpPr>
            <a:spLocks noGrp="1"/>
          </p:cNvSpPr>
          <p:nvPr>
            <p:ph type="sldNum" sz="quarter" idx="5"/>
          </p:nvPr>
        </p:nvSpPr>
        <p:spPr/>
        <p:txBody>
          <a:bodyPr/>
          <a:lstStyle/>
          <a:p>
            <a:fld id="{9A5FC8AB-69F4-4C71-8DB4-AEDE260E305E}" type="slidenum">
              <a:rPr lang="en-US" smtClean="0"/>
              <a:t>21</a:t>
            </a:fld>
            <a:endParaRPr lang="en-US" dirty="0"/>
          </a:p>
        </p:txBody>
      </p:sp>
    </p:spTree>
    <p:extLst>
      <p:ext uri="{BB962C8B-B14F-4D97-AF65-F5344CB8AC3E}">
        <p14:creationId xmlns:p14="http://schemas.microsoft.com/office/powerpoint/2010/main" val="473997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cs typeface="Calibri"/>
              </a:rPr>
              <a:t>Adaptive load management will increase or decrease the amount of energy the chargers used based on the available electrical capacity</a:t>
            </a:r>
          </a:p>
          <a:p>
            <a:pPr marL="285750" indent="-285750">
              <a:buFont typeface="+mj-lt"/>
              <a:buAutoNum type="romanUcPeriod"/>
            </a:pPr>
            <a:r>
              <a:rPr lang="en-US" dirty="0">
                <a:cs typeface="Calibri"/>
              </a:rPr>
              <a:t>Rotational charging will turn on and off chargers so not all chargers are charging at once (For example, overnight when residents are all home). This will avoid an overload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327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Move to spot where charging is needed</a:t>
            </a:r>
          </a:p>
          <a:p>
            <a:pPr marL="285750" indent="-285750">
              <a:buFont typeface="+mj-lt"/>
              <a:buAutoNum type="romanUcPeriod"/>
            </a:pPr>
            <a:r>
              <a:rPr lang="en-US" dirty="0"/>
              <a:t>Since MUD resident sessions in shared use situations average 10-12 kWh per session, this figure shows that the Mobi could easily serve 4-5 charging sessions per day.</a:t>
            </a:r>
          </a:p>
          <a:p>
            <a:pPr marL="285750" indent="-285750">
              <a:buFont typeface="+mj-lt"/>
              <a:buAutoNum type="romanUcPeriod"/>
            </a:pPr>
            <a:r>
              <a:rPr lang="en-US" dirty="0"/>
              <a:t>In a MUD application, one might expect a few shorter sessions in the evening with one overnight charging session. After a morning session, the last user would need to plug the unit in to charge throughout the middle of the day.</a:t>
            </a:r>
            <a:endParaRPr lang="en-US" dirty="0">
              <a:cs typeface="Calibri"/>
            </a:endParaRPr>
          </a:p>
          <a:p>
            <a:pPr marL="285750" indent="-285750">
              <a:buFont typeface="+mj-lt"/>
              <a:buAutoNum type="romanUcPeriod"/>
            </a:pPr>
            <a:r>
              <a:rPr lang="en-US" dirty="0">
                <a:cs typeface="Calibri"/>
              </a:rPr>
              <a:t>Could be a good interim solution for initial step to gauge and understand the MUD's charging needs</a:t>
            </a:r>
          </a:p>
          <a:p>
            <a:pPr marL="285750" indent="-285750">
              <a:buFont typeface="+mj-lt"/>
              <a:buAutoNum type="romanUcPeriod"/>
            </a:pPr>
            <a:r>
              <a:rPr lang="en-US" dirty="0">
                <a:cs typeface="Arial" panose="020B0604020202020204" pitchFamily="34" charset="0"/>
              </a:rPr>
              <a:t>Minimum infrastructure requirement</a:t>
            </a:r>
          </a:p>
          <a:p>
            <a:pPr marL="285750" indent="-285750">
              <a:buFont typeface="+mj-lt"/>
              <a:buAutoNum type="romanUcPeriod"/>
            </a:pPr>
            <a:r>
              <a:rPr lang="en-US" dirty="0">
                <a:cs typeface="Arial" panose="020B0604020202020204" pitchFamily="34" charset="0"/>
              </a:rPr>
              <a:t>Recharge with L2 EVSE or 240v outlet to charge</a:t>
            </a:r>
          </a:p>
          <a:p>
            <a:pPr marL="285750" indent="-285750">
              <a:buFont typeface="+mj-lt"/>
              <a:buAutoNum type="romanUcPeriod"/>
            </a:pPr>
            <a:r>
              <a:rPr lang="en-US" dirty="0">
                <a:cs typeface="Arial" panose="020B0604020202020204" pitchFamily="34" charset="0"/>
              </a:rPr>
              <a:t>High purchase price</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654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mj-lt"/>
              <a:buAutoNum type="romanUcPeriod"/>
            </a:pPr>
            <a:r>
              <a:rPr lang="en-US" dirty="0">
                <a:cs typeface="Arial" panose="020B0604020202020204" pitchFamily="34" charset="0"/>
              </a:rPr>
              <a:t>Not as convenient for drivers </a:t>
            </a:r>
          </a:p>
          <a:p>
            <a:pPr marL="742950" lvl="1" indent="-285750">
              <a:buFont typeface="+mj-lt"/>
              <a:buAutoNum type="romanUcPeriod"/>
            </a:pPr>
            <a:r>
              <a:rPr lang="en-US" dirty="0">
                <a:cs typeface="Arial" panose="020B0604020202020204" pitchFamily="34" charset="0"/>
              </a:rPr>
              <a:t>Network of public access charging stations</a:t>
            </a:r>
          </a:p>
          <a:p>
            <a:pPr marL="742950" lvl="1" indent="-285750">
              <a:buFont typeface="+mj-lt"/>
              <a:buAutoNum type="romanUcPeriod"/>
            </a:pPr>
            <a:r>
              <a:rPr lang="en-US" dirty="0">
                <a:cs typeface="Arial" panose="020B0604020202020204" pitchFamily="34" charset="0"/>
              </a:rPr>
              <a:t>Credit/Debit card initiation (no app)</a:t>
            </a:r>
          </a:p>
          <a:p>
            <a:pPr marL="742950" lvl="1" indent="-285750">
              <a:buFont typeface="+mj-lt"/>
              <a:buAutoNum type="romanUcPeriod"/>
            </a:pPr>
            <a:r>
              <a:rPr lang="en-US" dirty="0">
                <a:cs typeface="Arial" panose="020B0604020202020204" pitchFamily="34" charset="0"/>
              </a:rPr>
              <a:t>Data collection and analytics are available</a:t>
            </a:r>
          </a:p>
          <a:p>
            <a:endParaRPr lang="en-US" dirty="0"/>
          </a:p>
        </p:txBody>
      </p:sp>
      <p:sp>
        <p:nvSpPr>
          <p:cNvPr id="4" name="Slide Number Placeholder 3"/>
          <p:cNvSpPr>
            <a:spLocks noGrp="1"/>
          </p:cNvSpPr>
          <p:nvPr>
            <p:ph type="sldNum" sz="quarter" idx="5"/>
          </p:nvPr>
        </p:nvSpPr>
        <p:spPr/>
        <p:txBody>
          <a:bodyPr/>
          <a:lstStyle/>
          <a:p>
            <a:fld id="{9A5FC8AB-69F4-4C71-8DB4-AEDE260E305E}" type="slidenum">
              <a:rPr lang="en-US" smtClean="0"/>
              <a:t>24</a:t>
            </a:fld>
            <a:endParaRPr lang="en-US" dirty="0"/>
          </a:p>
        </p:txBody>
      </p:sp>
    </p:spTree>
    <p:extLst>
      <p:ext uri="{BB962C8B-B14F-4D97-AF65-F5344CB8AC3E}">
        <p14:creationId xmlns:p14="http://schemas.microsoft.com/office/powerpoint/2010/main" val="1351876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mj-lt"/>
              <a:buAutoNum type="romanUcPeriod"/>
            </a:pPr>
            <a:r>
              <a:rPr lang="en-US" dirty="0">
                <a:cs typeface="Arial" panose="020B0604020202020204" pitchFamily="34" charset="0"/>
              </a:rPr>
              <a:t>Takoma Park was a good location because there were over 10 MUDs around the charging hub</a:t>
            </a:r>
          </a:p>
          <a:p>
            <a:r>
              <a:rPr lang="en-US" dirty="0">
                <a:cs typeface="Arial" panose="020B0604020202020204" pitchFamily="34" charset="0"/>
              </a:rPr>
              <a:t>Pricing Takoma Park: </a:t>
            </a:r>
            <a:r>
              <a:rPr lang="en-US" dirty="0">
                <a:latin typeface="Arial" panose="020B0604020202020204" pitchFamily="34" charset="0"/>
                <a:cs typeface="Arial" panose="020B0604020202020204" pitchFamily="34" charset="0"/>
              </a:rPr>
              <a:t>Pricing:</a:t>
            </a:r>
          </a:p>
          <a:p>
            <a:pPr lvl="1"/>
            <a:r>
              <a:rPr lang="en-US" dirty="0">
                <a:latin typeface="Arial" panose="020B0604020202020204" pitchFamily="34" charset="0"/>
                <a:cs typeface="Arial" panose="020B0604020202020204" pitchFamily="34" charset="0"/>
              </a:rPr>
              <a:t>DC: $2.50 connection fee + $0.20/min</a:t>
            </a:r>
          </a:p>
          <a:p>
            <a:pPr lvl="1"/>
            <a:r>
              <a:rPr lang="en-US" dirty="0">
                <a:latin typeface="Arial" panose="020B0604020202020204" pitchFamily="34" charset="0"/>
                <a:cs typeface="Arial" panose="020B0604020202020204" pitchFamily="34" charset="0"/>
              </a:rPr>
              <a:t>L2: $1.25 connection fee + $0.08/min</a:t>
            </a:r>
          </a:p>
          <a:p>
            <a:pPr marL="742950" lvl="1" indent="-285750">
              <a:buFont typeface="+mj-lt"/>
              <a:buAutoNum type="romanUcPeriod"/>
            </a:pPr>
            <a:endParaRPr lang="en-US" dirty="0">
              <a:cs typeface="Arial" panose="020B0604020202020204" pitchFamily="34" charset="0"/>
            </a:endParaRPr>
          </a:p>
          <a:p>
            <a:pPr marL="742950" lvl="1" indent="-285750">
              <a:buFont typeface="+mj-lt"/>
              <a:buAutoNum type="romanUcPeriod"/>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021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
              </a:rPr>
              <a:t>Difficult to find hosts to pilot technologies</a:t>
            </a:r>
          </a:p>
          <a:p>
            <a:pPr marL="171450" indent="-171450">
              <a:buFont typeface="Arial" panose="020B0604020202020204" pitchFamily="34" charset="0"/>
              <a:buChar char="•"/>
            </a:pPr>
            <a:r>
              <a:rPr lang="en-US" dirty="0"/>
              <a:t>Decision-making: </a:t>
            </a:r>
          </a:p>
          <a:p>
            <a:pPr marL="628650" lvl="1" indent="-171450">
              <a:buFont typeface="Arial" panose="020B0604020202020204" pitchFamily="34" charset="0"/>
              <a:buChar char="•"/>
            </a:pPr>
            <a:r>
              <a:rPr lang="en-US" dirty="0"/>
              <a:t>Apartment management needs a lot more engagement and education to understand the WHY and evaluate the demand of their own buildings;</a:t>
            </a:r>
          </a:p>
          <a:p>
            <a:pPr marL="628650" lvl="1" indent="-171450">
              <a:buFont typeface="Arial" panose="020B0604020202020204" pitchFamily="34" charset="0"/>
              <a:buChar char="•"/>
            </a:pPr>
            <a:r>
              <a:rPr lang="en-US" dirty="0"/>
              <a:t>Condominiums with HOAs are more complicated due to complicated situations of each unit owner’s car ownership and competing operation models moving forward </a:t>
            </a:r>
          </a:p>
          <a:p>
            <a:pPr marL="1085850" lvl="2" indent="-171450">
              <a:buFont typeface="Arial" panose="020B0604020202020204" pitchFamily="34" charset="0"/>
              <a:buChar char="•"/>
            </a:pPr>
            <a:r>
              <a:rPr lang="en-US" dirty="0"/>
              <a:t>early adopters moving with dedicated circuits and charging model</a:t>
            </a:r>
          </a:p>
          <a:p>
            <a:pPr marL="1085850" lvl="2" indent="-171450">
              <a:buFont typeface="Arial" panose="020B0604020202020204" pitchFamily="34" charset="0"/>
              <a:buChar char="•"/>
            </a:pPr>
            <a:r>
              <a:rPr lang="en-US" dirty="0"/>
              <a:t>Mass adoption and load-sharing or shared EVSE model?</a:t>
            </a:r>
          </a:p>
          <a:p>
            <a:pPr marL="1085850" lvl="2" indent="-171450">
              <a:buFont typeface="Arial" panose="020B0604020202020204" pitchFamily="34" charset="0"/>
              <a:buChar char="•"/>
            </a:pPr>
            <a:r>
              <a:rPr lang="en-US" dirty="0"/>
              <a:t>Competitive parking resources</a:t>
            </a:r>
          </a:p>
          <a:p>
            <a:pPr marL="171450" lvl="0" indent="-171450">
              <a:buFont typeface="Arial" panose="020B0604020202020204" pitchFamily="34" charset="0"/>
              <a:buChar char="•"/>
            </a:pPr>
            <a:r>
              <a:rPr lang="en-US" dirty="0"/>
              <a:t>Cost allocation is a big challenge to navigate</a:t>
            </a:r>
          </a:p>
          <a:p>
            <a:pPr marL="628650" lvl="1" indent="-171450">
              <a:buFont typeface="Arial" panose="020B0604020202020204" pitchFamily="34" charset="0"/>
              <a:buChar char="•"/>
            </a:pPr>
            <a:r>
              <a:rPr lang="en-US" dirty="0"/>
              <a:t>Condo: Early adopters who paid for dedicated circuits or used up existing electrical capacity, who should pay for what?</a:t>
            </a:r>
          </a:p>
          <a:p>
            <a:pPr marL="628650" lvl="1" indent="-171450">
              <a:buFont typeface="Arial" panose="020B0604020202020204" pitchFamily="34" charset="0"/>
              <a:buChar char="•"/>
            </a:pPr>
            <a:r>
              <a:rPr lang="en-US" dirty="0"/>
              <a:t>Apartment: competing priorities for management and building owner, operation model and business case are important considerations for buildings to consider;</a:t>
            </a:r>
          </a:p>
          <a:p>
            <a:pPr marL="171450" lvl="0" indent="-171450">
              <a:buFont typeface="Arial" panose="020B0604020202020204" pitchFamily="34" charset="0"/>
              <a:buChar char="•"/>
            </a:pPr>
            <a:r>
              <a:rPr lang="en-US" dirty="0"/>
              <a:t>Load management or managed charging will have greater benefit for larger scale deployment:</a:t>
            </a:r>
          </a:p>
          <a:p>
            <a:pPr marL="628650" lvl="1" indent="-171450">
              <a:buFont typeface="Arial" panose="020B0604020202020204" pitchFamily="34" charset="0"/>
              <a:buChar char="•"/>
            </a:pPr>
            <a:r>
              <a:rPr lang="en-US" dirty="0"/>
              <a:t>Service more parking spaces with more plugs;</a:t>
            </a:r>
          </a:p>
          <a:p>
            <a:pPr marL="628650" lvl="1" indent="-171450">
              <a:buFont typeface="Arial" panose="020B0604020202020204" pitchFamily="34" charset="0"/>
              <a:buChar char="•"/>
            </a:pPr>
            <a:r>
              <a:rPr lang="en-US" dirty="0"/>
              <a:t>Avoided costs on electrical upgrades;</a:t>
            </a:r>
          </a:p>
          <a:p>
            <a:pPr marL="628650" lvl="1" indent="-171450">
              <a:buFont typeface="Arial" panose="020B0604020202020204" pitchFamily="34" charset="0"/>
              <a:buChar char="•"/>
            </a:pPr>
            <a:r>
              <a:rPr lang="en-US" dirty="0"/>
              <a:t>Great potential for demand response and grid optimization, looking forward to hearing the electric utilities’ take on how to best proceed efficiently;</a:t>
            </a:r>
          </a:p>
          <a:p>
            <a:pPr marL="628650" lvl="1" indent="-171450">
              <a:buFont typeface="Arial" panose="020B0604020202020204" pitchFamily="34" charset="0"/>
              <a:buChar char="•"/>
            </a:pPr>
            <a:endParaRPr lang="en-US" dirty="0">
              <a:cs typeface="Calibri" panose="020F0502020204030204"/>
            </a:endParaRPr>
          </a:p>
          <a:p>
            <a:pPr marL="342900" indent="-171450">
              <a:buFont typeface="Arial" panose="020B0604020202020204" pitchFamily="34" charset="0"/>
              <a:buChar char="•"/>
            </a:pPr>
            <a:r>
              <a:rPr lang="en-US" dirty="0">
                <a:cs typeface="Calibri" panose="020F0502020204030204"/>
              </a:rPr>
              <a:t>Off-site solutions:</a:t>
            </a:r>
          </a:p>
          <a:p>
            <a:pPr marL="628650" lvl="1" indent="-171450">
              <a:buFont typeface="Arial" panose="020B0604020202020204" pitchFamily="34" charset="0"/>
              <a:buChar char="•"/>
            </a:pPr>
            <a:r>
              <a:rPr lang="en-US" dirty="0">
                <a:cs typeface="Calibri" panose="020F0502020204030204"/>
              </a:rPr>
              <a:t>Good interim solution and have strong equity impact (RMI report), DCFC strategically placed at disadvantaged communities could grow TNC electrification, which is commonly used by disadvantaged communities, while also allowing these communities to adopt EV more confidently;</a:t>
            </a:r>
          </a:p>
          <a:p>
            <a:pPr marL="628650" lvl="1" indent="-171450">
              <a:buFont typeface="Arial" panose="020B0604020202020204" pitchFamily="34" charset="0"/>
              <a:buChar char="•"/>
            </a:pPr>
            <a:r>
              <a:rPr lang="en-US" dirty="0">
                <a:cs typeface="Calibri" panose="020F0502020204030204"/>
              </a:rPr>
              <a:t>Similarly, an EVgo with UCLA also found MUD users do use the adjacent DCFC for their EVs like we observed in Takoma Park;</a:t>
            </a:r>
          </a:p>
          <a:p>
            <a:pPr marL="628650" lvl="1" indent="-171450">
              <a:buFont typeface="Arial" panose="020B0604020202020204" pitchFamily="34" charset="0"/>
              <a:buChar char="•"/>
            </a:pPr>
            <a:r>
              <a:rPr lang="en-US" dirty="0">
                <a:cs typeface="Calibri" panose="020F0502020204030204"/>
              </a:rPr>
              <a:t>But the pricing and economics are still a challenge and strip the strong financial benefits of home-charging</a:t>
            </a:r>
          </a:p>
          <a:p>
            <a:pPr marL="1085850" lvl="2" indent="-171450">
              <a:buFont typeface="Arial" panose="020B0604020202020204" pitchFamily="34" charset="0"/>
              <a:buChar char="•"/>
            </a:pPr>
            <a:endParaRPr lang="en-US" dirty="0">
              <a:cs typeface="Calibri" panose="020F0502020204030204"/>
            </a:endParaRPr>
          </a:p>
          <a:p>
            <a:pPr marL="1085850" lvl="2" indent="-171450">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144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53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Timeline:</a:t>
            </a:r>
          </a:p>
          <a:p>
            <a:r>
              <a:rPr lang="en-US" dirty="0"/>
              <a:t>Sept. – early-access testing and refinement;</a:t>
            </a:r>
          </a:p>
          <a:p>
            <a:r>
              <a:rPr lang="en-US" dirty="0"/>
              <a:t>Dec. – Public launch for full access;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330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5FC8AB-69F4-4C71-8DB4-AEDE260E305E}" type="slidenum">
              <a:rPr lang="en-US" smtClean="0"/>
              <a:t>32</a:t>
            </a:fld>
            <a:endParaRPr lang="en-US" dirty="0"/>
          </a:p>
        </p:txBody>
      </p:sp>
    </p:spTree>
    <p:extLst>
      <p:ext uri="{BB962C8B-B14F-4D97-AF65-F5344CB8AC3E}">
        <p14:creationId xmlns:p14="http://schemas.microsoft.com/office/powerpoint/2010/main" val="2463037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5FC8AB-69F4-4C71-8DB4-AEDE260E305E}" type="slidenum">
              <a:rPr lang="en-US" smtClean="0"/>
              <a:t>33</a:t>
            </a:fld>
            <a:endParaRPr lang="en-US" dirty="0"/>
          </a:p>
        </p:txBody>
      </p:sp>
    </p:spTree>
    <p:extLst>
      <p:ext uri="{BB962C8B-B14F-4D97-AF65-F5344CB8AC3E}">
        <p14:creationId xmlns:p14="http://schemas.microsoft.com/office/powerpoint/2010/main" val="14630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sz="1200" kern="1200" dirty="0">
                <a:solidFill>
                  <a:schemeClr val="tx1"/>
                </a:solidFill>
                <a:effectLst/>
                <a:latin typeface="+mn-lt"/>
                <a:ea typeface="+mn-ea"/>
                <a:cs typeface="+mn-cs"/>
              </a:rPr>
              <a:t>An electric vehicle is a vehicle-powered in part or entirely from electricity.  All of these vehicles have plugs</a:t>
            </a:r>
            <a:r>
              <a:rPr lang="en-US" sz="1200" kern="1200" baseline="0" dirty="0">
                <a:solidFill>
                  <a:schemeClr val="tx1"/>
                </a:solidFill>
                <a:effectLst/>
                <a:latin typeface="+mn-lt"/>
                <a:ea typeface="+mn-ea"/>
                <a:cs typeface="+mn-cs"/>
              </a:rPr>
              <a:t> on them and are collectively referred to as plug-in electric vehicles, this excludes hybrids like the Honda Civic Hybrid and regular Toyota Prius</a:t>
            </a:r>
            <a:r>
              <a:rPr lang="en-US" sz="1200" kern="1200" dirty="0">
                <a:solidFill>
                  <a:schemeClr val="tx1"/>
                </a:solidFill>
                <a:effectLst/>
                <a:latin typeface="+mn-lt"/>
                <a:ea typeface="+mn-ea"/>
                <a:cs typeface="+mn-cs"/>
              </a:rPr>
              <a:t>.</a:t>
            </a:r>
          </a:p>
          <a:p>
            <a:pPr marL="285750" indent="-285750">
              <a:buFont typeface="+mj-lt"/>
              <a:buAutoNum type="romanUcPeriod"/>
            </a:pPr>
            <a:r>
              <a:rPr lang="en-US" sz="1200" kern="1200" dirty="0">
                <a:solidFill>
                  <a:schemeClr val="tx1"/>
                </a:solidFill>
                <a:effectLst/>
                <a:latin typeface="+mn-lt"/>
                <a:ea typeface="+mn-ea"/>
                <a:cs typeface="+mn-cs"/>
              </a:rPr>
              <a:t>Battery</a:t>
            </a:r>
            <a:r>
              <a:rPr lang="en-US" sz="1200" kern="1200" baseline="0" dirty="0">
                <a:solidFill>
                  <a:schemeClr val="tx1"/>
                </a:solidFill>
                <a:effectLst/>
                <a:latin typeface="+mn-lt"/>
                <a:ea typeface="+mn-ea"/>
                <a:cs typeface="+mn-cs"/>
              </a:rPr>
              <a:t> Electric Vehicles</a:t>
            </a:r>
            <a:r>
              <a:rPr lang="en-US" sz="1200" kern="1200" dirty="0">
                <a:solidFill>
                  <a:schemeClr val="tx1"/>
                </a:solidFill>
                <a:effectLst/>
                <a:latin typeface="+mn-lt"/>
                <a:ea typeface="+mn-ea"/>
                <a:cs typeface="+mn-cs"/>
              </a:rPr>
              <a:t>: Currently,</a:t>
            </a:r>
            <a:r>
              <a:rPr lang="en-US" sz="1200" kern="1200" baseline="0" dirty="0">
                <a:solidFill>
                  <a:schemeClr val="tx1"/>
                </a:solidFill>
                <a:effectLst/>
                <a:latin typeface="+mn-lt"/>
                <a:ea typeface="+mn-ea"/>
                <a:cs typeface="+mn-cs"/>
              </a:rPr>
              <a:t> most battery electric vehicles have battery packs that range from </a:t>
            </a:r>
            <a:r>
              <a:rPr lang="en-US" sz="1200" kern="1200" dirty="0">
                <a:solidFill>
                  <a:schemeClr val="tx1"/>
                </a:solidFill>
                <a:effectLst/>
                <a:latin typeface="+mn-lt"/>
                <a:ea typeface="+mn-ea"/>
                <a:cs typeface="+mn-cs"/>
              </a:rPr>
              <a:t>24 kW in a Fiat 500e to 30 kW in a Nissan</a:t>
            </a:r>
            <a:r>
              <a:rPr lang="en-US" sz="1200" kern="1200" baseline="0" dirty="0">
                <a:solidFill>
                  <a:schemeClr val="tx1"/>
                </a:solidFill>
                <a:effectLst/>
                <a:latin typeface="+mn-lt"/>
                <a:ea typeface="+mn-ea"/>
                <a:cs typeface="+mn-cs"/>
              </a:rPr>
              <a:t> LEAF </a:t>
            </a:r>
            <a:r>
              <a:rPr lang="en-US" sz="1200" kern="1200" dirty="0">
                <a:solidFill>
                  <a:schemeClr val="tx1"/>
                </a:solidFill>
                <a:effectLst/>
                <a:latin typeface="+mn-lt"/>
                <a:ea typeface="+mn-ea"/>
                <a:cs typeface="+mn-cs"/>
              </a:rPr>
              <a:t>to a 60kW battery in a Chevy Bolt.</a:t>
            </a:r>
            <a:r>
              <a:rPr lang="en-US" sz="1200" kern="1200" baseline="0" dirty="0">
                <a:solidFill>
                  <a:schemeClr val="tx1"/>
                </a:solidFill>
                <a:effectLst/>
                <a:latin typeface="+mn-lt"/>
                <a:ea typeface="+mn-ea"/>
                <a:cs typeface="+mn-cs"/>
              </a:rPr>
              <a:t> Depending on how you drive and the conditions you are driving in, these vehicles can go 2-4 miles/kW meaning that they have ranges of about 80-240 miles.</a:t>
            </a:r>
            <a:endParaRPr lang="en-US" baseline="0" dirty="0"/>
          </a:p>
          <a:p>
            <a:pPr marL="285750" indent="-285750">
              <a:buFont typeface="+mj-lt"/>
              <a:buAutoNum type="romanUcPeriod"/>
            </a:pPr>
            <a:r>
              <a:rPr lang="en-US" sz="1200" kern="1200" dirty="0">
                <a:solidFill>
                  <a:schemeClr val="tx1"/>
                </a:solidFill>
                <a:effectLst/>
                <a:latin typeface="+mn-lt"/>
                <a:ea typeface="+mn-ea"/>
                <a:cs typeface="+mn-cs"/>
              </a:rPr>
              <a:t>Plug-in</a:t>
            </a:r>
            <a:r>
              <a:rPr lang="en-US" sz="1200" kern="1200" baseline="0" dirty="0">
                <a:solidFill>
                  <a:schemeClr val="tx1"/>
                </a:solidFill>
                <a:effectLst/>
                <a:latin typeface="+mn-lt"/>
                <a:ea typeface="+mn-ea"/>
                <a:cs typeface="+mn-cs"/>
              </a:rPr>
              <a:t> Hybrid Electric Vehicles</a:t>
            </a:r>
            <a:r>
              <a:rPr lang="en-US" sz="1200" kern="1200" dirty="0">
                <a:solidFill>
                  <a:schemeClr val="tx1"/>
                </a:solidFill>
                <a:effectLst/>
                <a:latin typeface="+mn-lt"/>
                <a:ea typeface="+mn-ea"/>
                <a:cs typeface="+mn-cs"/>
              </a:rPr>
              <a:t>: These have a smaller battery and operate like traditional hybrids where a gasoline engine and electric motor both work to power the wheels. The new Prius Prime has</a:t>
            </a:r>
            <a:r>
              <a:rPr lang="en-US" sz="1200" kern="1200" baseline="0" dirty="0">
                <a:solidFill>
                  <a:schemeClr val="tx1"/>
                </a:solidFill>
                <a:effectLst/>
                <a:latin typeface="+mn-lt"/>
                <a:ea typeface="+mn-ea"/>
                <a:cs typeface="+mn-cs"/>
              </a:rPr>
              <a:t> an</a:t>
            </a:r>
            <a:r>
              <a:rPr lang="en-US" sz="1200" kern="1200" dirty="0">
                <a:solidFill>
                  <a:schemeClr val="tx1"/>
                </a:solidFill>
                <a:effectLst/>
                <a:latin typeface="+mn-lt"/>
                <a:ea typeface="+mn-ea"/>
                <a:cs typeface="+mn-cs"/>
              </a:rPr>
              <a:t> “all-electric mode” where you can go around 15-20 miles with just electricity. If</a:t>
            </a:r>
            <a:r>
              <a:rPr lang="en-US" sz="1200" kern="1200" baseline="0" dirty="0">
                <a:solidFill>
                  <a:schemeClr val="tx1"/>
                </a:solidFill>
                <a:effectLst/>
                <a:latin typeface="+mn-lt"/>
                <a:ea typeface="+mn-ea"/>
                <a:cs typeface="+mn-cs"/>
              </a:rPr>
              <a:t> your commute is 5-7 miles, than this may be a good option for you.</a:t>
            </a:r>
            <a:endParaRPr lang="en-US" baseline="0" dirty="0"/>
          </a:p>
          <a:p>
            <a:pPr marL="285750" indent="-285750">
              <a:buFont typeface="+mj-lt"/>
              <a:buAutoNum type="romanUcPeriod"/>
            </a:pPr>
            <a:r>
              <a:rPr lang="en-US" dirty="0"/>
              <a:t>Conventional Hybrids: The most popular EVs historically, conventional hybrids have both a gasoline engine and an electric motor, but the electric battery cannot be charged by plugging a cable into an outlet. Instead, batteries in conventional hybrids are charged using regenerative braking, which captures the kinetic energy that is generated during braking and converts it into electricity. </a:t>
            </a:r>
            <a:r>
              <a:rPr lang="en-US" dirty="0">
                <a:latin typeface="Arial" panose="020B0604020202020204" pitchFamily="34" charset="0"/>
                <a:cs typeface="Arial" panose="020B0604020202020204" pitchFamily="34" charset="0"/>
              </a:rPr>
              <a:t>Since conventional hybrids cannot plug into the electric grid, they are not the focus of this project.</a:t>
            </a:r>
          </a:p>
          <a:p>
            <a:pPr marL="285750" indent="-285750">
              <a:buFont typeface="+mj-lt"/>
              <a:buAutoNum type="romanUcPeriod"/>
            </a:pPr>
            <a:r>
              <a:rPr lang="en-US" sz="1200" dirty="0">
                <a:latin typeface="Arial" panose="020B0604020202020204" pitchFamily="34" charset="0"/>
                <a:cs typeface="Arial" panose="020B0604020202020204" pitchFamily="34" charset="0"/>
              </a:rPr>
              <a:t>Miles per kWh is the equivalent to MPG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6E0B4-1735-4EFD-833D-7800CD6E80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21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quickly covering the types of charging that are used to refuel electric cars.</a:t>
            </a:r>
          </a:p>
          <a:p>
            <a:endParaRPr lang="en-US" dirty="0"/>
          </a:p>
          <a:p>
            <a:r>
              <a:rPr lang="en-US" dirty="0"/>
              <a:t>We’ll be focusing on Level 2 charging stations today as those are the most commonly found public chargers.</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00A62-9660-4153-AEB9-4E4E5B1A1C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686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latin typeface="Arial" panose="020B0604020202020204" pitchFamily="34" charset="0"/>
                <a:cs typeface="Arial" panose="020B0604020202020204" pitchFamily="34" charset="0"/>
              </a:rPr>
              <a:t>Network of public access charging stations</a:t>
            </a:r>
          </a:p>
          <a:p>
            <a:pPr lvl="1"/>
            <a:r>
              <a:rPr lang="en-US" sz="2000" dirty="0">
                <a:latin typeface="Arial" panose="020B0604020202020204" pitchFamily="34" charset="0"/>
                <a:cs typeface="Arial" panose="020B0604020202020204" pitchFamily="34" charset="0"/>
              </a:rPr>
              <a:t>Credit/Debit card initiation (no app)</a:t>
            </a:r>
          </a:p>
          <a:p>
            <a:pPr lvl="1"/>
            <a:r>
              <a:rPr lang="en-US" sz="2000" dirty="0">
                <a:latin typeface="Arial" panose="020B0604020202020204" pitchFamily="34" charset="0"/>
                <a:cs typeface="Arial" panose="020B0604020202020204" pitchFamily="34" charset="0"/>
              </a:rPr>
              <a:t>Data collection and analytics 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FC8AB-69F4-4C71-8DB4-AEDE260E3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27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US" baseline="0" dirty="0"/>
              <a:t>You can plug </a:t>
            </a:r>
            <a:r>
              <a:rPr lang="en-US" dirty="0"/>
              <a:t>a level 1</a:t>
            </a:r>
            <a:r>
              <a:rPr lang="en-US" baseline="0" dirty="0"/>
              <a:t> into any grounded 110v outlet</a:t>
            </a:r>
            <a:endParaRPr lang="en-US" dirty="0"/>
          </a:p>
          <a:p>
            <a:pPr marL="285750" indent="-285750">
              <a:buFont typeface="+mj-lt"/>
              <a:buAutoNum type="romanUcPeriod"/>
            </a:pPr>
            <a:r>
              <a:rPr lang="en-US" dirty="0"/>
              <a:t>Fine for plug-in hybrid</a:t>
            </a:r>
          </a:p>
          <a:p>
            <a:pPr marL="285750" indent="-285750">
              <a:buFont typeface="+mj-lt"/>
              <a:buAutoNum type="romanUcPeriod"/>
            </a:pPr>
            <a:r>
              <a:rPr lang="en-US" baseline="0" dirty="0"/>
              <a:t>Every car comes with one of these in the trunk or somewhere in the car for emergencies and home use</a:t>
            </a:r>
          </a:p>
          <a:p>
            <a:pPr marL="285750" indent="-285750">
              <a:buFont typeface="+mj-lt"/>
              <a:buAutoNum type="romanUcPeriod"/>
            </a:pPr>
            <a:r>
              <a:rPr lang="en-US" baseline="0" dirty="0"/>
              <a:t>Slowest rate of charge</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00A62-9660-4153-AEB9-4E4E5B1A1C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44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These are generally</a:t>
            </a:r>
            <a:r>
              <a:rPr lang="en-US" baseline="0" dirty="0"/>
              <a:t> what you may have seen before</a:t>
            </a:r>
          </a:p>
          <a:p>
            <a:pPr marL="285750" indent="-285750">
              <a:buFont typeface="+mj-lt"/>
              <a:buAutoNum type="romanUcPeriod"/>
            </a:pPr>
            <a:r>
              <a:rPr lang="en-US" baseline="0" dirty="0"/>
              <a:t>Like what a dryer or hot tub would use. </a:t>
            </a:r>
          </a:p>
          <a:p>
            <a:pPr marL="285750" indent="-285750">
              <a:buFont typeface="+mj-lt"/>
              <a:buAutoNum type="romanUcPeriod"/>
            </a:pPr>
            <a:r>
              <a:rPr lang="en-US" baseline="0" dirty="0"/>
              <a:t>These are the chargers that people install both at home and in public places like malls, grocery stores, etc.</a:t>
            </a:r>
          </a:p>
          <a:p>
            <a:pPr marL="285750" indent="-285750">
              <a:buFont typeface="+mj-lt"/>
              <a:buAutoNum type="romanUcPeriod"/>
            </a:pPr>
            <a:r>
              <a:rPr lang="en-US" baseline="0" dirty="0"/>
              <a:t>Many hotels also provide these chargers for overnight guests—Tesla even has a program that allows you to apply for free destination chargers</a:t>
            </a:r>
          </a:p>
          <a:p>
            <a:pPr marL="285750" indent="-285750">
              <a:buFont typeface="+mj-lt"/>
              <a:buAutoNum type="romanUcPeriod"/>
            </a:pPr>
            <a:r>
              <a:rPr lang="en-US" baseline="0" dirty="0"/>
              <a:t>If you’re installing these at a MUD, you may have to do more electrical work if the building is older, well discuss more on tha</a:t>
            </a:r>
            <a:r>
              <a:rPr lang="en-US" dirty="0"/>
              <a:t>t later in the presentation.</a:t>
            </a:r>
          </a:p>
          <a:p>
            <a:endParaRPr lang="en-US" baseline="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00A62-9660-4153-AEB9-4E4E5B1A1C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6961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Still just the standard port.</a:t>
            </a:r>
          </a:p>
          <a:p>
            <a:pPr marL="285750" indent="-285750">
              <a:buFont typeface="+mj-lt"/>
              <a:buAutoNum type="romanUcPeriod"/>
            </a:pPr>
            <a:r>
              <a:rPr lang="en-US" dirty="0"/>
              <a:t>A networked charger is essentially a “smart” charger. </a:t>
            </a:r>
          </a:p>
          <a:p>
            <a:pPr marL="285750" indent="-285750">
              <a:buFont typeface="+mj-lt"/>
              <a:buAutoNum type="romanUcPeriod"/>
            </a:pPr>
            <a:r>
              <a:rPr lang="en-US" dirty="0"/>
              <a:t>Allows for several features that are useful if the charger is shared by several users.</a:t>
            </a:r>
          </a:p>
          <a:p>
            <a:pPr marL="285750" indent="-285750">
              <a:buFont typeface="+mj-lt"/>
              <a:buAutoNum type="romanUcPeriod"/>
            </a:pPr>
            <a:r>
              <a:rPr lang="en-US" dirty="0"/>
              <a:t>A small networking fee will apply but networked chargers can save you money through the features it enables, for example, power sharing.</a:t>
            </a:r>
          </a:p>
          <a:p>
            <a:pPr marL="285750" indent="-285750">
              <a:buFont typeface="+mj-lt"/>
              <a:buAutoNum type="romanUcPeriod"/>
            </a:pPr>
            <a:r>
              <a:rPr lang="en-US" dirty="0"/>
              <a:t>Networked chargers make the management of chargers much easier. </a:t>
            </a:r>
          </a:p>
          <a:p>
            <a:endParaRPr lang="en-US" baseline="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00A62-9660-4153-AEB9-4E4E5B1A1C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352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DCFC is becoming the standard for public charging</a:t>
            </a:r>
          </a:p>
          <a:p>
            <a:pPr marL="285750" indent="-285750">
              <a:buFont typeface="+mj-lt"/>
              <a:buAutoNum type="romanUcPeriod"/>
            </a:pPr>
            <a:endParaRPr lang="en-US" dirty="0"/>
          </a:p>
          <a:p>
            <a:pPr marL="285750" indent="-285750">
              <a:buFont typeface="+mj-lt"/>
              <a:buAutoNum type="romanUcPeriod"/>
            </a:pPr>
            <a:r>
              <a:rPr lang="en-US" dirty="0"/>
              <a:t>These chargers</a:t>
            </a:r>
            <a:r>
              <a:rPr lang="en-US" baseline="0" dirty="0"/>
              <a:t> are the fastest level of chargers available and bypass a car’s onboard charger and are therefore called direct current fast chargers.</a:t>
            </a:r>
          </a:p>
          <a:p>
            <a:pPr marL="285750" indent="-285750">
              <a:buFont typeface="+mj-lt"/>
              <a:buAutoNum type="romanUcPeriod"/>
            </a:pPr>
            <a:r>
              <a:rPr lang="en-US" baseline="0" dirty="0"/>
              <a:t>They are best used for road trips and in emergencies and not on a regular basis. That being said, people who drive for a living like Uber and Lyft drivers, rely heavily on DCFC to get back on the road to accept more fares.</a:t>
            </a:r>
          </a:p>
          <a:p>
            <a:pPr marL="285750" indent="-285750">
              <a:buFont typeface="+mj-lt"/>
              <a:buAutoNum type="romanUcPeriod"/>
            </a:pPr>
            <a:r>
              <a:rPr lang="en-US" baseline="0" dirty="0"/>
              <a:t>These are very expensive to install ($50,000 - $100,000)and can also put strain on the grid so they are not available as home chargers. </a:t>
            </a:r>
          </a:p>
          <a:p>
            <a:pPr marL="285750" indent="-285750">
              <a:buFont typeface="+mj-lt"/>
              <a:buAutoNum type="romanUcPeriod"/>
            </a:pPr>
            <a:r>
              <a:rPr lang="en-US" baseline="0" dirty="0"/>
              <a:t>These are strategically placed along highways and ”hubs”</a:t>
            </a:r>
          </a:p>
          <a:p>
            <a:pPr marL="285750" indent="-285750">
              <a:buFont typeface="+mj-lt"/>
              <a:buAutoNum type="romanUcPeriod"/>
            </a:pPr>
            <a:r>
              <a:rPr lang="en-US" baseline="0" dirty="0"/>
              <a:t>Currently range from 50 to 350 kW. </a:t>
            </a:r>
          </a:p>
          <a:p>
            <a:pPr marL="285750" indent="-285750">
              <a:buFont typeface="+mj-lt"/>
              <a:buAutoNum type="romanUcPeriod"/>
            </a:pPr>
            <a:r>
              <a:rPr lang="en-US" baseline="0" dirty="0"/>
              <a:t>There are two core standards: the American/European standard and the Japanese standard—most new charging stations are equipped with both standards. </a:t>
            </a:r>
          </a:p>
          <a:p>
            <a:pPr marL="285750" indent="-285750">
              <a:buFont typeface="+mj-lt"/>
              <a:buAutoNum type="romanUcPeriod"/>
            </a:pPr>
            <a:r>
              <a:rPr lang="en-US" baseline="0" dirty="0"/>
              <a:t>Tesla also uses their proprietary connector for their Supercharging network which is also considered a fast charging network</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00A62-9660-4153-AEB9-4E4E5B1A1C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10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0" marR="5080" indent="-285750">
              <a:lnSpc>
                <a:spcPct val="99800"/>
              </a:lnSpc>
              <a:spcBef>
                <a:spcPts val="1610"/>
              </a:spcBef>
              <a:buFont typeface="+mj-lt"/>
              <a:buAutoNum type="romanLcPeriod"/>
            </a:pPr>
            <a:r>
              <a:rPr lang="en-US" spc="-20" dirty="0">
                <a:solidFill>
                  <a:srgbClr val="555555"/>
                </a:solidFill>
                <a:latin typeface="Arial"/>
                <a:cs typeface="Arial"/>
              </a:rPr>
              <a:t>EV sales to continue to increase year over year and the need for more investment in charging infrastructure will continue to grow. </a:t>
            </a:r>
          </a:p>
          <a:p>
            <a:pPr marL="298450" marR="5080" indent="-285750">
              <a:lnSpc>
                <a:spcPct val="99800"/>
              </a:lnSpc>
              <a:spcBef>
                <a:spcPts val="1610"/>
              </a:spcBef>
              <a:buFont typeface="+mj-lt"/>
              <a:buAutoNum type="romanLcPeriod"/>
            </a:pPr>
            <a:r>
              <a:rPr lang="en-US" spc="-20" dirty="0">
                <a:solidFill>
                  <a:srgbClr val="555555"/>
                </a:solidFill>
                <a:latin typeface="Arial"/>
                <a:cs typeface="Arial"/>
              </a:rPr>
              <a:t>Making the decision to provide access to EV charging infrastructure at your building can bring a number of benefits.  </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66300A62-9660-4153-AEB9-4E4E5B1A1CEB}" type="slidenum">
              <a:rPr lang="en-US" smtClean="0"/>
              <a:t>9</a:t>
            </a:fld>
            <a:endParaRPr lang="en-US" dirty="0"/>
          </a:p>
        </p:txBody>
      </p:sp>
    </p:spTree>
    <p:extLst>
      <p:ext uri="{BB962C8B-B14F-4D97-AF65-F5344CB8AC3E}">
        <p14:creationId xmlns:p14="http://schemas.microsoft.com/office/powerpoint/2010/main" val="3014894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Here are some quotes from building managers at a couple of the demonstration sites</a:t>
            </a:r>
          </a:p>
          <a:p>
            <a:pPr marL="285750" indent="-285750">
              <a:buFont typeface="+mj-lt"/>
              <a:buAutoNum type="romanUcPeriod"/>
            </a:pPr>
            <a:r>
              <a:rPr lang="en-US" dirty="0"/>
              <a:t>The chargers added value to the condos</a:t>
            </a:r>
          </a:p>
          <a:p>
            <a:pPr marL="285750" indent="-285750">
              <a:buFont typeface="+mj-lt"/>
              <a:buAutoNum type="romanUcPeriod"/>
            </a:pPr>
            <a:r>
              <a:rPr lang="en-US" dirty="0"/>
              <a:t>The chargers were a great recruiting tool</a:t>
            </a:r>
          </a:p>
        </p:txBody>
      </p:sp>
      <p:sp>
        <p:nvSpPr>
          <p:cNvPr id="4" name="Slide Number Placeholder 3"/>
          <p:cNvSpPr>
            <a:spLocks noGrp="1"/>
          </p:cNvSpPr>
          <p:nvPr>
            <p:ph type="sldNum" sz="quarter" idx="5"/>
          </p:nvPr>
        </p:nvSpPr>
        <p:spPr/>
        <p:txBody>
          <a:bodyPr/>
          <a:lstStyle/>
          <a:p>
            <a:fld id="{9A5FC8AB-69F4-4C71-8DB4-AEDE260E305E}" type="slidenum">
              <a:rPr lang="en-US" smtClean="0"/>
              <a:t>10</a:t>
            </a:fld>
            <a:endParaRPr lang="en-US" dirty="0"/>
          </a:p>
        </p:txBody>
      </p:sp>
    </p:spTree>
    <p:extLst>
      <p:ext uri="{BB962C8B-B14F-4D97-AF65-F5344CB8AC3E}">
        <p14:creationId xmlns:p14="http://schemas.microsoft.com/office/powerpoint/2010/main" val="3707881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F15E-44D2-F249-86F5-209D69E2B9BC}"/>
              </a:ext>
            </a:extLst>
          </p:cNvPr>
          <p:cNvSpPr>
            <a:spLocks noGrp="1"/>
          </p:cNvSpPr>
          <p:nvPr>
            <p:ph type="ctrTitle" hasCustomPrompt="1"/>
          </p:nvPr>
        </p:nvSpPr>
        <p:spPr>
          <a:xfrm>
            <a:off x="266700" y="111663"/>
            <a:ext cx="11684000" cy="830996"/>
          </a:xfrm>
          <a:prstGeom prst="rect">
            <a:avLst/>
          </a:prstGeom>
        </p:spPr>
        <p:txBody>
          <a:bodyPr anchor="b">
            <a:normAutofit/>
          </a:bodyPr>
          <a:lstStyle>
            <a:lvl1pPr algn="ctr">
              <a:defRPr lang="en-US" sz="4800" b="1" kern="1200" dirty="0">
                <a:solidFill>
                  <a:srgbClr val="00A7DF"/>
                </a:solidFill>
                <a:latin typeface="Arial" panose="020B0604020202020204" pitchFamily="34" charset="0"/>
                <a:ea typeface="+mj-ea"/>
                <a:cs typeface="Arial" panose="020B0604020202020204" pitchFamily="34" charset="0"/>
              </a:defRPr>
            </a:lvl1pPr>
          </a:lstStyle>
          <a:p>
            <a:r>
              <a:rPr lang="en-US" dirty="0"/>
              <a:t>Title of Presentation</a:t>
            </a:r>
          </a:p>
        </p:txBody>
      </p:sp>
      <p:pic>
        <p:nvPicPr>
          <p:cNvPr id="5" name="Picture 4">
            <a:extLst>
              <a:ext uri="{FF2B5EF4-FFF2-40B4-BE49-F238E27FC236}">
                <a16:creationId xmlns:a16="http://schemas.microsoft.com/office/drawing/2014/main" id="{6D6F293A-FB4C-8845-87E0-DC4810244B27}"/>
              </a:ext>
            </a:extLst>
          </p:cNvPr>
          <p:cNvPicPr>
            <a:picLocks noChangeAspect="1"/>
          </p:cNvPicPr>
          <p:nvPr userDrawn="1"/>
        </p:nvPicPr>
        <p:blipFill>
          <a:blip r:embed="rId2"/>
          <a:srcRect/>
          <a:stretch/>
        </p:blipFill>
        <p:spPr>
          <a:xfrm>
            <a:off x="-14260" y="2584979"/>
            <a:ext cx="12221334" cy="3297806"/>
          </a:xfrm>
          <a:prstGeom prst="rect">
            <a:avLst/>
          </a:prstGeom>
        </p:spPr>
      </p:pic>
      <p:grpSp>
        <p:nvGrpSpPr>
          <p:cNvPr id="15" name="Group 14">
            <a:extLst>
              <a:ext uri="{FF2B5EF4-FFF2-40B4-BE49-F238E27FC236}">
                <a16:creationId xmlns:a16="http://schemas.microsoft.com/office/drawing/2014/main" id="{39CC5460-F93D-584E-8955-FA382997879D}"/>
              </a:ext>
            </a:extLst>
          </p:cNvPr>
          <p:cNvGrpSpPr/>
          <p:nvPr userDrawn="1"/>
        </p:nvGrpSpPr>
        <p:grpSpPr>
          <a:xfrm>
            <a:off x="-7495" y="2585737"/>
            <a:ext cx="4612640" cy="571500"/>
            <a:chOff x="0" y="3441700"/>
            <a:chExt cx="4612640" cy="571500"/>
          </a:xfrm>
        </p:grpSpPr>
        <p:sp>
          <p:nvSpPr>
            <p:cNvPr id="11" name="Rectangle 10">
              <a:extLst>
                <a:ext uri="{FF2B5EF4-FFF2-40B4-BE49-F238E27FC236}">
                  <a16:creationId xmlns:a16="http://schemas.microsoft.com/office/drawing/2014/main" id="{E04C5EDD-7EB2-3544-B56A-4B45B9B39E32}"/>
                </a:ext>
              </a:extLst>
            </p:cNvPr>
            <p:cNvSpPr/>
            <p:nvPr userDrawn="1"/>
          </p:nvSpPr>
          <p:spPr>
            <a:xfrm>
              <a:off x="0" y="3441700"/>
              <a:ext cx="4612640" cy="571500"/>
            </a:xfrm>
            <a:prstGeom prst="rect">
              <a:avLst/>
            </a:prstGeom>
            <a:solidFill>
              <a:srgbClr val="04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115F47D-540B-B347-8FC3-898062FE2F58}"/>
                </a:ext>
              </a:extLst>
            </p:cNvPr>
            <p:cNvSpPr txBox="1"/>
            <p:nvPr userDrawn="1"/>
          </p:nvSpPr>
          <p:spPr>
            <a:xfrm>
              <a:off x="442917" y="3565867"/>
              <a:ext cx="3676006" cy="323165"/>
            </a:xfrm>
            <a:prstGeom prst="rect">
              <a:avLst/>
            </a:prstGeom>
            <a:noFill/>
          </p:spPr>
          <p:txBody>
            <a:bodyPr wrap="square" rtlCol="0">
              <a:spAutoFit/>
            </a:bodyPr>
            <a:lstStyle/>
            <a:p>
              <a:pPr algn="ctr"/>
              <a:r>
                <a:rPr lang="en-US" sz="1500" b="1" i="0" dirty="0">
                  <a:solidFill>
                    <a:schemeClr val="bg1"/>
                  </a:solidFill>
                  <a:latin typeface="Arial" panose="020B0604020202020204" pitchFamily="34" charset="0"/>
                  <a:cs typeface="Arial" panose="020B0604020202020204" pitchFamily="34" charset="0"/>
                </a:rPr>
                <a:t>CLEAN CITIES COALITION NETWORK</a:t>
              </a:r>
            </a:p>
          </p:txBody>
        </p:sp>
      </p:grpSp>
      <p:pic>
        <p:nvPicPr>
          <p:cNvPr id="7" name="Picture 6" descr="Text&#10;&#10;Description automatically generated">
            <a:extLst>
              <a:ext uri="{FF2B5EF4-FFF2-40B4-BE49-F238E27FC236}">
                <a16:creationId xmlns:a16="http://schemas.microsoft.com/office/drawing/2014/main" id="{7B595759-4FDB-424C-8B75-E25A2297EC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286" y="5882785"/>
            <a:ext cx="2057400" cy="977900"/>
          </a:xfrm>
          <a:prstGeom prst="rect">
            <a:avLst/>
          </a:prstGeom>
        </p:spPr>
      </p:pic>
      <p:pic>
        <p:nvPicPr>
          <p:cNvPr id="8" name="Picture 7">
            <a:extLst>
              <a:ext uri="{FF2B5EF4-FFF2-40B4-BE49-F238E27FC236}">
                <a16:creationId xmlns:a16="http://schemas.microsoft.com/office/drawing/2014/main" id="{2A3BDE0C-C875-BC42-AD76-6495107A57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42418" y="6110676"/>
            <a:ext cx="2442494" cy="564401"/>
          </a:xfrm>
          <a:prstGeom prst="rect">
            <a:avLst/>
          </a:prstGeom>
          <a:solidFill>
            <a:schemeClr val="bg1"/>
          </a:solidFill>
        </p:spPr>
      </p:pic>
      <p:pic>
        <p:nvPicPr>
          <p:cNvPr id="9" name="Picture 8">
            <a:extLst>
              <a:ext uri="{FF2B5EF4-FFF2-40B4-BE49-F238E27FC236}">
                <a16:creationId xmlns:a16="http://schemas.microsoft.com/office/drawing/2014/main" id="{EB854352-0DE2-F244-A60B-7241C1DDE8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53645" y="5995797"/>
            <a:ext cx="3127619" cy="794160"/>
          </a:xfrm>
          <a:prstGeom prst="rect">
            <a:avLst/>
          </a:prstGeom>
        </p:spPr>
      </p:pic>
      <p:pic>
        <p:nvPicPr>
          <p:cNvPr id="10" name="Picture 9">
            <a:extLst>
              <a:ext uri="{FF2B5EF4-FFF2-40B4-BE49-F238E27FC236}">
                <a16:creationId xmlns:a16="http://schemas.microsoft.com/office/drawing/2014/main" id="{3119C045-A705-6A4C-B28C-05044A25CB6D}"/>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0412643" y="5995797"/>
            <a:ext cx="1363071" cy="750598"/>
          </a:xfrm>
          <a:prstGeom prst="rect">
            <a:avLst/>
          </a:prstGeom>
        </p:spPr>
      </p:pic>
      <p:pic>
        <p:nvPicPr>
          <p:cNvPr id="13" name="Picture 12">
            <a:extLst>
              <a:ext uri="{FF2B5EF4-FFF2-40B4-BE49-F238E27FC236}">
                <a16:creationId xmlns:a16="http://schemas.microsoft.com/office/drawing/2014/main" id="{3C96A085-1090-DF4D-812A-D44419A379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3897" y="1834955"/>
            <a:ext cx="3011875" cy="491207"/>
          </a:xfrm>
          <a:prstGeom prst="rect">
            <a:avLst/>
          </a:prstGeom>
        </p:spPr>
      </p:pic>
      <p:cxnSp>
        <p:nvCxnSpPr>
          <p:cNvPr id="18" name="Straight Connector 17">
            <a:extLst>
              <a:ext uri="{FF2B5EF4-FFF2-40B4-BE49-F238E27FC236}">
                <a16:creationId xmlns:a16="http://schemas.microsoft.com/office/drawing/2014/main" id="{1CE01973-4B70-8941-9944-4301FD615805}"/>
              </a:ext>
            </a:extLst>
          </p:cNvPr>
          <p:cNvCxnSpPr>
            <a:cxnSpLocks/>
          </p:cNvCxnSpPr>
          <p:nvPr userDrawn="1"/>
        </p:nvCxnSpPr>
        <p:spPr>
          <a:xfrm>
            <a:off x="-14260" y="1139179"/>
            <a:ext cx="12221334"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
        <p:nvSpPr>
          <p:cNvPr id="20" name="TextBox 19">
            <a:extLst>
              <a:ext uri="{FF2B5EF4-FFF2-40B4-BE49-F238E27FC236}">
                <a16:creationId xmlns:a16="http://schemas.microsoft.com/office/drawing/2014/main" id="{172C597A-0767-704E-8D5F-D725F12DE506}"/>
              </a:ext>
            </a:extLst>
          </p:cNvPr>
          <p:cNvSpPr txBox="1"/>
          <p:nvPr userDrawn="1"/>
        </p:nvSpPr>
        <p:spPr>
          <a:xfrm>
            <a:off x="435422" y="3169379"/>
            <a:ext cx="1798112" cy="369332"/>
          </a:xfrm>
          <a:prstGeom prst="rect">
            <a:avLst/>
          </a:prstGeom>
          <a:noFill/>
        </p:spPr>
        <p:txBody>
          <a:bodyPr wrap="square" rtlCol="0">
            <a:spAutoFit/>
          </a:bodyPr>
          <a:lstStyle/>
          <a:p>
            <a:pPr algn="l"/>
            <a:fld id="{390EFB35-EE69-8547-9312-5E76AC045E5F}" type="datetime4">
              <a:rPr lang="en-US" sz="1800" b="1" smtClean="0">
                <a:solidFill>
                  <a:schemeClr val="bg1"/>
                </a:solidFill>
              </a:rPr>
              <a:pPr algn="l"/>
              <a:t>June 24, 2022</a:t>
            </a:fld>
            <a:endParaRPr lang="en-US" sz="1600" b="1" dirty="0">
              <a:solidFill>
                <a:schemeClr val="bg1"/>
              </a:solidFill>
            </a:endParaRPr>
          </a:p>
        </p:txBody>
      </p:sp>
    </p:spTree>
    <p:extLst>
      <p:ext uri="{BB962C8B-B14F-4D97-AF65-F5344CB8AC3E}">
        <p14:creationId xmlns:p14="http://schemas.microsoft.com/office/powerpoint/2010/main" val="1136296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73FB-C322-6644-BFCE-8A7E1D8D5F79}"/>
              </a:ext>
            </a:extLst>
          </p:cNvPr>
          <p:cNvSpPr>
            <a:spLocks noGrp="1"/>
          </p:cNvSpPr>
          <p:nvPr>
            <p:ph type="title"/>
          </p:nvPr>
        </p:nvSpPr>
        <p:spPr>
          <a:xfrm>
            <a:off x="838200" y="-126124"/>
            <a:ext cx="10515600" cy="1325563"/>
          </a:xfrm>
        </p:spPr>
        <p:txBody>
          <a:bodyPr/>
          <a:lstStyle>
            <a:lvl1pPr algn="ctr">
              <a:defRPr lang="en-US" sz="3600" b="1" kern="1200">
                <a:solidFill>
                  <a:srgbClr val="00A7DF"/>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49FC4A0-D9CF-0049-A5C6-345ECBD8E9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3D9857-D37A-1F4C-8FDF-5AB22BA7D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9ECFB34-FE0F-8842-A386-A10E7201D97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20C3D24-3B01-A14F-AEE5-97564110C814}"/>
              </a:ext>
            </a:extLst>
          </p:cNvPr>
          <p:cNvSpPr>
            <a:spLocks noGrp="1"/>
          </p:cNvSpPr>
          <p:nvPr>
            <p:ph type="sldNum" sz="quarter" idx="12"/>
          </p:nvPr>
        </p:nvSpPr>
        <p:spPr>
          <a:xfrm>
            <a:off x="11462519" y="6356350"/>
            <a:ext cx="2743200" cy="365125"/>
          </a:xfrm>
          <a:prstGeom prst="rect">
            <a:avLst/>
          </a:prstGeom>
        </p:spPr>
        <p:txBody>
          <a:bodyPr/>
          <a:lstStyle/>
          <a:p>
            <a:fld id="{60BCB258-124A-4017-9814-FEFA4F8679C6}" type="slidenum">
              <a:rPr lang="en-US" smtClean="0"/>
              <a:t>‹#›</a:t>
            </a:fld>
            <a:endParaRPr lang="en-US" dirty="0"/>
          </a:p>
        </p:txBody>
      </p:sp>
      <p:pic>
        <p:nvPicPr>
          <p:cNvPr id="8" name="Picture 7">
            <a:extLst>
              <a:ext uri="{FF2B5EF4-FFF2-40B4-BE49-F238E27FC236}">
                <a16:creationId xmlns:a16="http://schemas.microsoft.com/office/drawing/2014/main" id="{9AACB648-21AF-2849-90EE-BBC188FC8955}"/>
              </a:ext>
            </a:extLst>
          </p:cNvPr>
          <p:cNvPicPr>
            <a:picLocks noChangeAspect="1"/>
          </p:cNvPicPr>
          <p:nvPr userDrawn="1"/>
        </p:nvPicPr>
        <p:blipFill>
          <a:blip r:embed="rId2"/>
          <a:stretch>
            <a:fillRect/>
          </a:stretch>
        </p:blipFill>
        <p:spPr>
          <a:xfrm>
            <a:off x="348481" y="6409525"/>
            <a:ext cx="1730552" cy="258774"/>
          </a:xfrm>
          <a:prstGeom prst="rect">
            <a:avLst/>
          </a:prstGeom>
        </p:spPr>
      </p:pic>
      <p:cxnSp>
        <p:nvCxnSpPr>
          <p:cNvPr id="11" name="Straight Connector 10">
            <a:extLst>
              <a:ext uri="{FF2B5EF4-FFF2-40B4-BE49-F238E27FC236}">
                <a16:creationId xmlns:a16="http://schemas.microsoft.com/office/drawing/2014/main" id="{E72AA7D8-FD91-5C44-8FA8-E2E1745402E9}"/>
              </a:ext>
            </a:extLst>
          </p:cNvPr>
          <p:cNvCxnSpPr>
            <a:cxnSpLocks/>
          </p:cNvCxnSpPr>
          <p:nvPr userDrawn="1"/>
        </p:nvCxnSpPr>
        <p:spPr>
          <a:xfrm>
            <a:off x="0" y="1014106"/>
            <a:ext cx="12192000"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06098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009F-DCC6-2B45-9B7E-FF880B9AB35B}"/>
              </a:ext>
            </a:extLst>
          </p:cNvPr>
          <p:cNvSpPr>
            <a:spLocks noGrp="1"/>
          </p:cNvSpPr>
          <p:nvPr>
            <p:ph type="title"/>
          </p:nvPr>
        </p:nvSpPr>
        <p:spPr>
          <a:xfrm>
            <a:off x="838200" y="-56356"/>
            <a:ext cx="10515600" cy="1325563"/>
          </a:xfrm>
        </p:spPr>
        <p:txBody>
          <a:bodyPr/>
          <a:lstStyle>
            <a:lvl1pPr algn="ctr">
              <a:defRPr lang="en-US" sz="3600" b="1" kern="1200">
                <a:solidFill>
                  <a:srgbClr val="00A7DF"/>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BCC3222-9A1E-224C-9AEC-5E2C8AB976EC}"/>
              </a:ext>
            </a:extLst>
          </p:cNvPr>
          <p:cNvSpPr>
            <a:spLocks noGrp="1"/>
          </p:cNvSpPr>
          <p:nvPr>
            <p:ph type="body" idx="1"/>
          </p:nvPr>
        </p:nvSpPr>
        <p:spPr>
          <a:xfrm>
            <a:off x="839788" y="1681163"/>
            <a:ext cx="5157787" cy="823912"/>
          </a:xfrm>
        </p:spPr>
        <p:txBody>
          <a:bodyPr anchor="b">
            <a:normAutofit/>
          </a:bodyPr>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EC4D5C6-71B1-4D45-AFC0-B78EA79565A5}"/>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94FC3A-0C2D-284C-8A50-702658807029}"/>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BC2A05-1331-344E-9BF0-2AB4DED5F047}"/>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338D056A-E87A-D14A-B657-642F24527031}"/>
              </a:ext>
            </a:extLst>
          </p:cNvPr>
          <p:cNvSpPr>
            <a:spLocks noGrp="1"/>
          </p:cNvSpPr>
          <p:nvPr>
            <p:ph type="ftr" sz="quarter" idx="11"/>
          </p:nvPr>
        </p:nvSpPr>
        <p:spPr>
          <a:xfrm>
            <a:off x="4114800" y="6356350"/>
            <a:ext cx="4114800" cy="365125"/>
          </a:xfrm>
          <a:prstGeom prst="rect">
            <a:avLst/>
          </a:prstGeom>
        </p:spPr>
        <p:txBody>
          <a:bodyPr/>
          <a:lstStyle/>
          <a:p>
            <a:endParaRPr lang="en-US" dirty="0"/>
          </a:p>
        </p:txBody>
      </p:sp>
      <p:sp>
        <p:nvSpPr>
          <p:cNvPr id="13" name="Slide Number Placeholder 6">
            <a:extLst>
              <a:ext uri="{FF2B5EF4-FFF2-40B4-BE49-F238E27FC236}">
                <a16:creationId xmlns:a16="http://schemas.microsoft.com/office/drawing/2014/main" id="{9F2C0112-39B8-8F42-AE1B-6C01A5EA3584}"/>
              </a:ext>
            </a:extLst>
          </p:cNvPr>
          <p:cNvSpPr>
            <a:spLocks noGrp="1"/>
          </p:cNvSpPr>
          <p:nvPr>
            <p:ph type="sldNum" sz="quarter" idx="12"/>
          </p:nvPr>
        </p:nvSpPr>
        <p:spPr>
          <a:xfrm>
            <a:off x="263296" y="6356350"/>
            <a:ext cx="2743200" cy="365125"/>
          </a:xfrm>
          <a:prstGeom prst="rect">
            <a:avLst/>
          </a:prstGeom>
        </p:spPr>
        <p:txBody>
          <a:bodyPr/>
          <a:lstStyle/>
          <a:p>
            <a:fld id="{60BCB258-124A-4017-9814-FEFA4F8679C6}" type="slidenum">
              <a:rPr lang="en-US" smtClean="0"/>
              <a:t>‹#›</a:t>
            </a:fld>
            <a:endParaRPr lang="en-US" dirty="0"/>
          </a:p>
        </p:txBody>
      </p:sp>
      <p:pic>
        <p:nvPicPr>
          <p:cNvPr id="14" name="Picture 13">
            <a:extLst>
              <a:ext uri="{FF2B5EF4-FFF2-40B4-BE49-F238E27FC236}">
                <a16:creationId xmlns:a16="http://schemas.microsoft.com/office/drawing/2014/main" id="{E85F1E81-1C1B-8B4D-BA48-83766DB030BB}"/>
              </a:ext>
            </a:extLst>
          </p:cNvPr>
          <p:cNvPicPr>
            <a:picLocks noChangeAspect="1"/>
          </p:cNvPicPr>
          <p:nvPr userDrawn="1"/>
        </p:nvPicPr>
        <p:blipFill>
          <a:blip r:embed="rId2"/>
          <a:stretch>
            <a:fillRect/>
          </a:stretch>
        </p:blipFill>
        <p:spPr>
          <a:xfrm>
            <a:off x="10167672" y="6409525"/>
            <a:ext cx="1730552" cy="258774"/>
          </a:xfrm>
          <a:prstGeom prst="rect">
            <a:avLst/>
          </a:prstGeom>
        </p:spPr>
      </p:pic>
      <p:cxnSp>
        <p:nvCxnSpPr>
          <p:cNvPr id="11" name="Straight Connector 10">
            <a:extLst>
              <a:ext uri="{FF2B5EF4-FFF2-40B4-BE49-F238E27FC236}">
                <a16:creationId xmlns:a16="http://schemas.microsoft.com/office/drawing/2014/main" id="{BB68EDC3-FAA5-5148-B8CE-E795EC127920}"/>
              </a:ext>
            </a:extLst>
          </p:cNvPr>
          <p:cNvCxnSpPr>
            <a:cxnSpLocks/>
          </p:cNvCxnSpPr>
          <p:nvPr userDrawn="1"/>
        </p:nvCxnSpPr>
        <p:spPr>
          <a:xfrm>
            <a:off x="0" y="1187953"/>
            <a:ext cx="12192000"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51845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009F-DCC6-2B45-9B7E-FF880B9AB35B}"/>
              </a:ext>
            </a:extLst>
          </p:cNvPr>
          <p:cNvSpPr>
            <a:spLocks noGrp="1"/>
          </p:cNvSpPr>
          <p:nvPr>
            <p:ph type="title"/>
          </p:nvPr>
        </p:nvSpPr>
        <p:spPr>
          <a:xfrm>
            <a:off x="838200" y="-56356"/>
            <a:ext cx="10515600" cy="1325563"/>
          </a:xfrm>
        </p:spPr>
        <p:txBody>
          <a:bodyPr/>
          <a:lstStyle>
            <a:lvl1pPr algn="ctr">
              <a:defRPr lang="en-US" sz="3600" b="1" kern="1200">
                <a:solidFill>
                  <a:srgbClr val="00A7DF"/>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BCC3222-9A1E-224C-9AEC-5E2C8AB976EC}"/>
              </a:ext>
            </a:extLst>
          </p:cNvPr>
          <p:cNvSpPr>
            <a:spLocks noGrp="1"/>
          </p:cNvSpPr>
          <p:nvPr>
            <p:ph type="body" idx="1"/>
          </p:nvPr>
        </p:nvSpPr>
        <p:spPr>
          <a:xfrm>
            <a:off x="839788" y="1681163"/>
            <a:ext cx="5157787" cy="823912"/>
          </a:xfrm>
        </p:spPr>
        <p:txBody>
          <a:bodyPr anchor="b">
            <a:normAutofit/>
          </a:bodyPr>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4D5C6-71B1-4D45-AFC0-B78EA79565A5}"/>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94FC3A-0C2D-284C-8A50-702658807029}"/>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BC2A05-1331-344E-9BF0-2AB4DED5F047}"/>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38D056A-E87A-D14A-B657-642F24527031}"/>
              </a:ext>
            </a:extLst>
          </p:cNvPr>
          <p:cNvSpPr>
            <a:spLocks noGrp="1"/>
          </p:cNvSpPr>
          <p:nvPr>
            <p:ph type="ftr" sz="quarter" idx="11"/>
          </p:nvPr>
        </p:nvSpPr>
        <p:spPr>
          <a:xfrm>
            <a:off x="4114800" y="6356350"/>
            <a:ext cx="4114800" cy="365125"/>
          </a:xfrm>
          <a:prstGeom prst="rect">
            <a:avLst/>
          </a:prstGeom>
        </p:spPr>
        <p:txBody>
          <a:bodyPr/>
          <a:lstStyle/>
          <a:p>
            <a:endParaRPr lang="en-US" dirty="0"/>
          </a:p>
        </p:txBody>
      </p:sp>
      <p:sp>
        <p:nvSpPr>
          <p:cNvPr id="11" name="Slide Number Placeholder 6">
            <a:extLst>
              <a:ext uri="{FF2B5EF4-FFF2-40B4-BE49-F238E27FC236}">
                <a16:creationId xmlns:a16="http://schemas.microsoft.com/office/drawing/2014/main" id="{CEF975E1-859B-FA4C-9DF7-1532C45AFCD5}"/>
              </a:ext>
            </a:extLst>
          </p:cNvPr>
          <p:cNvSpPr>
            <a:spLocks noGrp="1"/>
          </p:cNvSpPr>
          <p:nvPr>
            <p:ph type="sldNum" sz="quarter" idx="12"/>
          </p:nvPr>
        </p:nvSpPr>
        <p:spPr>
          <a:xfrm>
            <a:off x="11462519" y="6356350"/>
            <a:ext cx="2743200" cy="365125"/>
          </a:xfrm>
          <a:prstGeom prst="rect">
            <a:avLst/>
          </a:prstGeom>
        </p:spPr>
        <p:txBody>
          <a:bodyPr/>
          <a:lstStyle/>
          <a:p>
            <a:fld id="{60BCB258-124A-4017-9814-FEFA4F8679C6}" type="slidenum">
              <a:rPr lang="en-US" smtClean="0"/>
              <a:t>‹#›</a:t>
            </a:fld>
            <a:endParaRPr lang="en-US" dirty="0"/>
          </a:p>
        </p:txBody>
      </p:sp>
      <p:pic>
        <p:nvPicPr>
          <p:cNvPr id="12" name="Picture 11">
            <a:extLst>
              <a:ext uri="{FF2B5EF4-FFF2-40B4-BE49-F238E27FC236}">
                <a16:creationId xmlns:a16="http://schemas.microsoft.com/office/drawing/2014/main" id="{4F940242-B2FD-9742-862D-79875BCD180E}"/>
              </a:ext>
            </a:extLst>
          </p:cNvPr>
          <p:cNvPicPr>
            <a:picLocks noChangeAspect="1"/>
          </p:cNvPicPr>
          <p:nvPr userDrawn="1"/>
        </p:nvPicPr>
        <p:blipFill>
          <a:blip r:embed="rId2"/>
          <a:stretch>
            <a:fillRect/>
          </a:stretch>
        </p:blipFill>
        <p:spPr>
          <a:xfrm>
            <a:off x="348481" y="6409525"/>
            <a:ext cx="1730552" cy="258774"/>
          </a:xfrm>
          <a:prstGeom prst="rect">
            <a:avLst/>
          </a:prstGeom>
        </p:spPr>
      </p:pic>
      <p:cxnSp>
        <p:nvCxnSpPr>
          <p:cNvPr id="14" name="Straight Connector 13">
            <a:extLst>
              <a:ext uri="{FF2B5EF4-FFF2-40B4-BE49-F238E27FC236}">
                <a16:creationId xmlns:a16="http://schemas.microsoft.com/office/drawing/2014/main" id="{9C1F8E1D-9C34-B94E-95C0-18629F0BAF32}"/>
              </a:ext>
            </a:extLst>
          </p:cNvPr>
          <p:cNvCxnSpPr>
            <a:cxnSpLocks/>
          </p:cNvCxnSpPr>
          <p:nvPr userDrawn="1"/>
        </p:nvCxnSpPr>
        <p:spPr>
          <a:xfrm>
            <a:off x="0" y="1187953"/>
            <a:ext cx="12192000"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340144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BF4E-68F5-264D-8382-5F554CDCE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991418-713E-6C4F-9F2B-5BCBE398F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9B9AC9-4710-6047-B7B1-1EB7ECE879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319DE-E035-124F-B1FD-296560C30320}"/>
              </a:ext>
            </a:extLst>
          </p:cNvPr>
          <p:cNvSpPr>
            <a:spLocks noGrp="1"/>
          </p:cNvSpPr>
          <p:nvPr>
            <p:ph type="dt" sz="half" idx="10"/>
          </p:nvPr>
        </p:nvSpPr>
        <p:spPr>
          <a:xfrm>
            <a:off x="838200" y="6356350"/>
            <a:ext cx="2743200" cy="365125"/>
          </a:xfrm>
          <a:prstGeom prst="rect">
            <a:avLst/>
          </a:prstGeom>
        </p:spPr>
        <p:txBody>
          <a:bodyPr/>
          <a:lstStyle/>
          <a:p>
            <a:fld id="{BBE1945C-7EF0-D449-95E2-F48D1D662DEA}" type="datetime1">
              <a:rPr lang="en-US" smtClean="0"/>
              <a:t>6/24/22</a:t>
            </a:fld>
            <a:endParaRPr lang="en-US" dirty="0"/>
          </a:p>
        </p:txBody>
      </p:sp>
      <p:sp>
        <p:nvSpPr>
          <p:cNvPr id="6" name="Footer Placeholder 5">
            <a:extLst>
              <a:ext uri="{FF2B5EF4-FFF2-40B4-BE49-F238E27FC236}">
                <a16:creationId xmlns:a16="http://schemas.microsoft.com/office/drawing/2014/main" id="{E99B46D2-6929-B741-99FC-903BF573F72B}"/>
              </a:ext>
            </a:extLst>
          </p:cNvPr>
          <p:cNvSpPr>
            <a:spLocks noGrp="1"/>
          </p:cNvSpPr>
          <p:nvPr>
            <p:ph type="ftr" sz="quarter" idx="11"/>
          </p:nvPr>
        </p:nvSpPr>
        <p:spPr>
          <a:xfrm>
            <a:off x="4038600" y="6356349"/>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06D4098-202D-7E43-BE3D-168E4B6D48F8}"/>
              </a:ext>
            </a:extLst>
          </p:cNvPr>
          <p:cNvSpPr>
            <a:spLocks noGrp="1"/>
          </p:cNvSpPr>
          <p:nvPr>
            <p:ph type="sldNum" sz="quarter" idx="12"/>
          </p:nvPr>
        </p:nvSpPr>
        <p:spPr>
          <a:xfrm>
            <a:off x="8610600" y="6356350"/>
            <a:ext cx="2743200" cy="365125"/>
          </a:xfrm>
          <a:prstGeom prst="rect">
            <a:avLst/>
          </a:prstGeom>
        </p:spPr>
        <p:txBody>
          <a:bodyPr/>
          <a:lstStyle/>
          <a:p>
            <a:fld id="{60BCB258-124A-4017-9814-FEFA4F8679C6}" type="slidenum">
              <a:rPr lang="en-US" smtClean="0"/>
              <a:t>‹#›</a:t>
            </a:fld>
            <a:endParaRPr lang="en-US" dirty="0"/>
          </a:p>
        </p:txBody>
      </p:sp>
    </p:spTree>
    <p:extLst>
      <p:ext uri="{BB962C8B-B14F-4D97-AF65-F5344CB8AC3E}">
        <p14:creationId xmlns:p14="http://schemas.microsoft.com/office/powerpoint/2010/main" val="685929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2457-5E3B-9E4E-82E5-4987A1889E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FC82DB-3ABF-0445-8317-8C8419080E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FE8343-6080-FA4D-B27F-DD9D5AB13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EE12C9-6655-334A-A9DE-3077FB92F30A}"/>
              </a:ext>
            </a:extLst>
          </p:cNvPr>
          <p:cNvSpPr>
            <a:spLocks noGrp="1"/>
          </p:cNvSpPr>
          <p:nvPr>
            <p:ph type="dt" sz="half" idx="10"/>
          </p:nvPr>
        </p:nvSpPr>
        <p:spPr>
          <a:xfrm>
            <a:off x="838200" y="6356350"/>
            <a:ext cx="2743200" cy="365125"/>
          </a:xfrm>
          <a:prstGeom prst="rect">
            <a:avLst/>
          </a:prstGeom>
        </p:spPr>
        <p:txBody>
          <a:bodyPr/>
          <a:lstStyle/>
          <a:p>
            <a:fld id="{23BA26D1-266F-BD4B-9DBA-E7A2F89A7C6B}" type="datetime1">
              <a:rPr lang="en-US" smtClean="0"/>
              <a:t>6/24/22</a:t>
            </a:fld>
            <a:endParaRPr lang="en-US" dirty="0"/>
          </a:p>
        </p:txBody>
      </p:sp>
      <p:sp>
        <p:nvSpPr>
          <p:cNvPr id="6" name="Footer Placeholder 5">
            <a:extLst>
              <a:ext uri="{FF2B5EF4-FFF2-40B4-BE49-F238E27FC236}">
                <a16:creationId xmlns:a16="http://schemas.microsoft.com/office/drawing/2014/main" id="{9CF86106-D3F0-CE47-85F8-1CB4CB87D0D0}"/>
              </a:ext>
            </a:extLst>
          </p:cNvPr>
          <p:cNvSpPr>
            <a:spLocks noGrp="1"/>
          </p:cNvSpPr>
          <p:nvPr>
            <p:ph type="ftr" sz="quarter" idx="11"/>
          </p:nvPr>
        </p:nvSpPr>
        <p:spPr>
          <a:xfrm>
            <a:off x="4038600" y="634767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937F919-640F-754F-8978-DB9795B187F7}"/>
              </a:ext>
            </a:extLst>
          </p:cNvPr>
          <p:cNvSpPr>
            <a:spLocks noGrp="1"/>
          </p:cNvSpPr>
          <p:nvPr>
            <p:ph type="sldNum" sz="quarter" idx="12"/>
          </p:nvPr>
        </p:nvSpPr>
        <p:spPr>
          <a:xfrm>
            <a:off x="8610600" y="6356350"/>
            <a:ext cx="2743200" cy="365125"/>
          </a:xfrm>
          <a:prstGeom prst="rect">
            <a:avLst/>
          </a:prstGeom>
        </p:spPr>
        <p:txBody>
          <a:bodyPr/>
          <a:lstStyle/>
          <a:p>
            <a:fld id="{60BCB258-124A-4017-9814-FEFA4F8679C6}" type="slidenum">
              <a:rPr lang="en-US" smtClean="0"/>
              <a:t>‹#›</a:t>
            </a:fld>
            <a:endParaRPr lang="en-US" dirty="0"/>
          </a:p>
        </p:txBody>
      </p:sp>
    </p:spTree>
    <p:extLst>
      <p:ext uri="{BB962C8B-B14F-4D97-AF65-F5344CB8AC3E}">
        <p14:creationId xmlns:p14="http://schemas.microsoft.com/office/powerpoint/2010/main" val="4020114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A8D9-70F3-5544-A4CC-6603708FA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9C2BE0-F5E0-1C48-AB00-8ADC1FB61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50734-EB02-6843-AE83-5ABA31915708}"/>
              </a:ext>
            </a:extLst>
          </p:cNvPr>
          <p:cNvSpPr>
            <a:spLocks noGrp="1"/>
          </p:cNvSpPr>
          <p:nvPr>
            <p:ph type="dt" sz="half" idx="10"/>
          </p:nvPr>
        </p:nvSpPr>
        <p:spPr>
          <a:xfrm>
            <a:off x="838200" y="6356350"/>
            <a:ext cx="2743200" cy="365125"/>
          </a:xfrm>
          <a:prstGeom prst="rect">
            <a:avLst/>
          </a:prstGeom>
        </p:spPr>
        <p:txBody>
          <a:bodyPr/>
          <a:lstStyle/>
          <a:p>
            <a:fld id="{6ACAD79D-D4D6-9043-BCDE-0234E5C0EBB8}" type="datetime1">
              <a:rPr lang="en-US" smtClean="0"/>
              <a:t>6/24/22</a:t>
            </a:fld>
            <a:endParaRPr lang="en-US" dirty="0"/>
          </a:p>
        </p:txBody>
      </p:sp>
      <p:sp>
        <p:nvSpPr>
          <p:cNvPr id="5" name="Footer Placeholder 4">
            <a:extLst>
              <a:ext uri="{FF2B5EF4-FFF2-40B4-BE49-F238E27FC236}">
                <a16:creationId xmlns:a16="http://schemas.microsoft.com/office/drawing/2014/main" id="{35B87737-4639-194A-A87F-2AA72DD1B8D5}"/>
              </a:ext>
            </a:extLst>
          </p:cNvPr>
          <p:cNvSpPr>
            <a:spLocks noGrp="1"/>
          </p:cNvSpPr>
          <p:nvPr>
            <p:ph type="ftr" sz="quarter" idx="11"/>
          </p:nvPr>
        </p:nvSpPr>
        <p:spPr>
          <a:xfrm>
            <a:off x="4038600" y="6356349"/>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CBEDA98-1C00-2144-B328-9D04E92B295A}"/>
              </a:ext>
            </a:extLst>
          </p:cNvPr>
          <p:cNvSpPr>
            <a:spLocks noGrp="1"/>
          </p:cNvSpPr>
          <p:nvPr>
            <p:ph type="sldNum" sz="quarter" idx="12"/>
          </p:nvPr>
        </p:nvSpPr>
        <p:spPr>
          <a:xfrm>
            <a:off x="8610600" y="6356350"/>
            <a:ext cx="2743200" cy="365125"/>
          </a:xfrm>
          <a:prstGeom prst="rect">
            <a:avLst/>
          </a:prstGeom>
        </p:spPr>
        <p:txBody>
          <a:bodyPr/>
          <a:lstStyle/>
          <a:p>
            <a:fld id="{60BCB258-124A-4017-9814-FEFA4F8679C6}" type="slidenum">
              <a:rPr lang="en-US" smtClean="0"/>
              <a:t>‹#›</a:t>
            </a:fld>
            <a:endParaRPr lang="en-US" dirty="0"/>
          </a:p>
        </p:txBody>
      </p:sp>
    </p:spTree>
    <p:extLst>
      <p:ext uri="{BB962C8B-B14F-4D97-AF65-F5344CB8AC3E}">
        <p14:creationId xmlns:p14="http://schemas.microsoft.com/office/powerpoint/2010/main" val="333492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A2D88-7308-D046-99A7-926F3A58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9E808-9DE1-C54E-93D7-9A82CC9254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E570C-AD37-AF42-9330-0D142511176E}"/>
              </a:ext>
            </a:extLst>
          </p:cNvPr>
          <p:cNvSpPr>
            <a:spLocks noGrp="1"/>
          </p:cNvSpPr>
          <p:nvPr>
            <p:ph type="dt" sz="half" idx="10"/>
          </p:nvPr>
        </p:nvSpPr>
        <p:spPr>
          <a:xfrm>
            <a:off x="838200" y="6356350"/>
            <a:ext cx="2743200" cy="365125"/>
          </a:xfrm>
          <a:prstGeom prst="rect">
            <a:avLst/>
          </a:prstGeom>
        </p:spPr>
        <p:txBody>
          <a:bodyPr/>
          <a:lstStyle/>
          <a:p>
            <a:fld id="{62540893-D370-2C4F-B802-E4CE8B27AA8A}" type="datetime1">
              <a:rPr lang="en-US" smtClean="0"/>
              <a:t>6/24/22</a:t>
            </a:fld>
            <a:endParaRPr lang="en-US" dirty="0"/>
          </a:p>
        </p:txBody>
      </p:sp>
      <p:sp>
        <p:nvSpPr>
          <p:cNvPr id="5" name="Footer Placeholder 4">
            <a:extLst>
              <a:ext uri="{FF2B5EF4-FFF2-40B4-BE49-F238E27FC236}">
                <a16:creationId xmlns:a16="http://schemas.microsoft.com/office/drawing/2014/main" id="{1D21A970-D814-FB42-B35B-5362033E4C7F}"/>
              </a:ext>
            </a:extLst>
          </p:cNvPr>
          <p:cNvSpPr>
            <a:spLocks noGrp="1"/>
          </p:cNvSpPr>
          <p:nvPr>
            <p:ph type="ftr" sz="quarter" idx="11"/>
          </p:nvPr>
        </p:nvSpPr>
        <p:spPr>
          <a:xfrm>
            <a:off x="4038600" y="6356349"/>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4905DAF-BBFD-D846-AD3A-B143D9253CCA}"/>
              </a:ext>
            </a:extLst>
          </p:cNvPr>
          <p:cNvSpPr>
            <a:spLocks noGrp="1"/>
          </p:cNvSpPr>
          <p:nvPr>
            <p:ph type="sldNum" sz="quarter" idx="12"/>
          </p:nvPr>
        </p:nvSpPr>
        <p:spPr>
          <a:xfrm>
            <a:off x="8610600" y="6356350"/>
            <a:ext cx="2743200" cy="365125"/>
          </a:xfrm>
          <a:prstGeom prst="rect">
            <a:avLst/>
          </a:prstGeom>
        </p:spPr>
        <p:txBody>
          <a:bodyPr/>
          <a:lstStyle/>
          <a:p>
            <a:fld id="{60BCB258-124A-4017-9814-FEFA4F8679C6}" type="slidenum">
              <a:rPr lang="en-US" smtClean="0"/>
              <a:t>‹#›</a:t>
            </a:fld>
            <a:endParaRPr lang="en-US" dirty="0"/>
          </a:p>
        </p:txBody>
      </p:sp>
    </p:spTree>
    <p:extLst>
      <p:ext uri="{BB962C8B-B14F-4D97-AF65-F5344CB8AC3E}">
        <p14:creationId xmlns:p14="http://schemas.microsoft.com/office/powerpoint/2010/main" val="12112206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323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Full Page Text">
    <p:spTree>
      <p:nvGrpSpPr>
        <p:cNvPr id="1" name=""/>
        <p:cNvGrpSpPr/>
        <p:nvPr/>
      </p:nvGrpSpPr>
      <p:grpSpPr>
        <a:xfrm>
          <a:off x="0" y="0"/>
          <a:ext cx="0" cy="0"/>
          <a:chOff x="0" y="0"/>
          <a:chExt cx="0" cy="0"/>
        </a:xfrm>
      </p:grpSpPr>
      <p:sp>
        <p:nvSpPr>
          <p:cNvPr id="21" name="Text Placeholder">
            <a:extLst>
              <a:ext uri="{FF2B5EF4-FFF2-40B4-BE49-F238E27FC236}">
                <a16:creationId xmlns:a16="http://schemas.microsoft.com/office/drawing/2014/main" id="{A4B97A2B-8EC8-A147-AB5F-A6430820A154}"/>
              </a:ext>
            </a:extLst>
          </p:cNvPr>
          <p:cNvSpPr>
            <a:spLocks noGrp="1"/>
          </p:cNvSpPr>
          <p:nvPr>
            <p:ph type="body" sz="quarter" idx="62"/>
          </p:nvPr>
        </p:nvSpPr>
        <p:spPr>
          <a:xfrm>
            <a:off x="1757540" y="1783976"/>
            <a:ext cx="8672853" cy="4096871"/>
          </a:xfrm>
          <a:prstGeom prst="rect">
            <a:avLst/>
          </a:prstGeom>
        </p:spPr>
        <p:txBody>
          <a:bodyPr anchor="ctr">
            <a:normAutofit/>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Divider">
            <a:extLst>
              <a:ext uri="{FF2B5EF4-FFF2-40B4-BE49-F238E27FC236}">
                <a16:creationId xmlns:a16="http://schemas.microsoft.com/office/drawing/2014/main" id="{7F59D130-5F46-3F43-B9F0-3391CA02F447}"/>
              </a:ext>
            </a:extLst>
          </p:cNvPr>
          <p:cNvCxnSpPr/>
          <p:nvPr/>
        </p:nvCxnSpPr>
        <p:spPr>
          <a:xfrm>
            <a:off x="5715351" y="1273792"/>
            <a:ext cx="682447" cy="0"/>
          </a:xfrm>
          <a:prstGeom prst="line">
            <a:avLst/>
          </a:prstGeom>
          <a:ln w="4572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itle">
            <a:extLst>
              <a:ext uri="{FF2B5EF4-FFF2-40B4-BE49-F238E27FC236}">
                <a16:creationId xmlns:a16="http://schemas.microsoft.com/office/drawing/2014/main" id="{47F37885-9A67-8444-BE11-D6BDD0865577}"/>
              </a:ext>
            </a:extLst>
          </p:cNvPr>
          <p:cNvSpPr>
            <a:spLocks noGrp="1"/>
          </p:cNvSpPr>
          <p:nvPr>
            <p:ph type="body" sz="quarter" idx="61" hasCustomPrompt="1"/>
          </p:nvPr>
        </p:nvSpPr>
        <p:spPr>
          <a:xfrm>
            <a:off x="685978" y="372793"/>
            <a:ext cx="10767567" cy="819616"/>
          </a:xfrm>
          <a:prstGeom prst="rect">
            <a:avLst/>
          </a:prstGeom>
        </p:spPr>
        <p:txBody>
          <a:bodyPr anchor="b">
            <a:normAutofit/>
          </a:bodyPr>
          <a:lstStyle>
            <a:lvl1pPr marL="0" indent="0" algn="ctr">
              <a:buNone/>
              <a:defRPr sz="3400" b="0" i="0">
                <a:latin typeface="+mj-lt"/>
                <a:cs typeface="Calibri" panose="020F0502020204030204" pitchFamily="34" charset="0"/>
              </a:defRPr>
            </a:lvl1pPr>
            <a:lvl2pPr>
              <a:defRPr sz="3400"/>
            </a:lvl2pPr>
            <a:lvl3pPr>
              <a:defRPr sz="3400"/>
            </a:lvl3pPr>
            <a:lvl4pPr>
              <a:defRPr sz="3400"/>
            </a:lvl4pPr>
            <a:lvl5pPr>
              <a:defRPr sz="3400"/>
            </a:lvl5pPr>
          </a:lstStyle>
          <a:p>
            <a:pPr lvl="0"/>
            <a:r>
              <a:rPr lang="en-US" dirty="0"/>
              <a:t>Slide Title</a:t>
            </a:r>
          </a:p>
        </p:txBody>
      </p:sp>
      <p:sp>
        <p:nvSpPr>
          <p:cNvPr id="13" name="Slide # Oval">
            <a:extLst>
              <a:ext uri="{FF2B5EF4-FFF2-40B4-BE49-F238E27FC236}">
                <a16:creationId xmlns:a16="http://schemas.microsoft.com/office/drawing/2014/main" id="{72448458-1AD9-684A-8287-C42AB818117C}"/>
              </a:ext>
            </a:extLst>
          </p:cNvPr>
          <p:cNvSpPr>
            <a:spLocks noChangeAspect="1"/>
          </p:cNvSpPr>
          <p:nvPr/>
        </p:nvSpPr>
        <p:spPr>
          <a:xfrm>
            <a:off x="11453545" y="6150067"/>
            <a:ext cx="411587" cy="411480"/>
          </a:xfrm>
          <a:prstGeom prst="ellipse">
            <a:avLst/>
          </a:prstGeom>
          <a:solidFill>
            <a:schemeClr val="tx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i="0" dirty="0">
              <a:solidFill>
                <a:schemeClr val="accent1">
                  <a:lumMod val="40000"/>
                  <a:lumOff val="60000"/>
                </a:schemeClr>
              </a:solidFill>
              <a:latin typeface="Open Sans Semibold" charset="0"/>
            </a:endParaRPr>
          </a:p>
        </p:txBody>
      </p:sp>
      <p:sp>
        <p:nvSpPr>
          <p:cNvPr id="14" name="Slide Number Placeholder 4">
            <a:extLst>
              <a:ext uri="{FF2B5EF4-FFF2-40B4-BE49-F238E27FC236}">
                <a16:creationId xmlns:a16="http://schemas.microsoft.com/office/drawing/2014/main" id="{FA9F34A9-978C-4E41-ADCC-EA88787BD464}"/>
              </a:ext>
            </a:extLst>
          </p:cNvPr>
          <p:cNvSpPr>
            <a:spLocks noGrp="1"/>
          </p:cNvSpPr>
          <p:nvPr>
            <p:ph type="sldNum" sz="quarter" idx="4"/>
          </p:nvPr>
        </p:nvSpPr>
        <p:spPr>
          <a:xfrm>
            <a:off x="11453545" y="6173245"/>
            <a:ext cx="411588" cy="365125"/>
          </a:xfrm>
          <a:prstGeom prst="rect">
            <a:avLst/>
          </a:prstGeom>
        </p:spPr>
        <p:txBody>
          <a:bodyPr vert="horz" lIns="91440" tIns="45720" rIns="91440" bIns="45720" rtlCol="0" anchor="ctr"/>
          <a:lstStyle>
            <a:lvl1pPr algn="ctr">
              <a:defRPr sz="1200">
                <a:solidFill>
                  <a:schemeClr val="bg1"/>
                </a:solidFill>
              </a:defRPr>
            </a:lvl1pPr>
          </a:lstStyle>
          <a:p>
            <a:fld id="{DB8F626C-CEBF-614D-89D9-D0BEA80BC35B}" type="slidenum">
              <a:rPr lang="en-US" smtClean="0"/>
              <a:pPr/>
              <a:t>‹#›</a:t>
            </a:fld>
            <a:endParaRPr lang="en-US" dirty="0"/>
          </a:p>
        </p:txBody>
      </p:sp>
      <p:cxnSp>
        <p:nvCxnSpPr>
          <p:cNvPr id="9" name="Divider">
            <a:extLst>
              <a:ext uri="{FF2B5EF4-FFF2-40B4-BE49-F238E27FC236}">
                <a16:creationId xmlns:a16="http://schemas.microsoft.com/office/drawing/2014/main" id="{D1DA889B-201E-F64E-B33B-818780654564}"/>
              </a:ext>
            </a:extLst>
          </p:cNvPr>
          <p:cNvCxnSpPr/>
          <p:nvPr userDrawn="1"/>
        </p:nvCxnSpPr>
        <p:spPr>
          <a:xfrm>
            <a:off x="5715351" y="1273792"/>
            <a:ext cx="682447" cy="0"/>
          </a:xfrm>
          <a:prstGeom prst="line">
            <a:avLst/>
          </a:prstGeom>
          <a:ln w="4572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 Oval">
            <a:extLst>
              <a:ext uri="{FF2B5EF4-FFF2-40B4-BE49-F238E27FC236}">
                <a16:creationId xmlns:a16="http://schemas.microsoft.com/office/drawing/2014/main" id="{5B5C34C4-3845-AC4B-B441-0F1189DACEF8}"/>
              </a:ext>
            </a:extLst>
          </p:cNvPr>
          <p:cNvSpPr>
            <a:spLocks noChangeAspect="1"/>
          </p:cNvSpPr>
          <p:nvPr userDrawn="1"/>
        </p:nvSpPr>
        <p:spPr>
          <a:xfrm>
            <a:off x="11453545" y="6150067"/>
            <a:ext cx="411587" cy="411480"/>
          </a:xfrm>
          <a:prstGeom prst="ellipse">
            <a:avLst/>
          </a:prstGeom>
          <a:solidFill>
            <a:schemeClr val="tx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i="0" dirty="0">
              <a:solidFill>
                <a:schemeClr val="accent1">
                  <a:lumMod val="40000"/>
                  <a:lumOff val="60000"/>
                </a:schemeClr>
              </a:solidFill>
              <a:latin typeface="Open Sans Semibold" charset="0"/>
            </a:endParaRPr>
          </a:p>
        </p:txBody>
      </p:sp>
    </p:spTree>
    <p:extLst>
      <p:ext uri="{BB962C8B-B14F-4D97-AF65-F5344CB8AC3E}">
        <p14:creationId xmlns:p14="http://schemas.microsoft.com/office/powerpoint/2010/main" val="3967263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D9CA-5A7F-6D4A-907D-CEAC7B650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344487-44B3-5C47-8B7B-4561D153C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9D1817-50FD-DE42-9100-E1349E24C09E}"/>
              </a:ext>
            </a:extLst>
          </p:cNvPr>
          <p:cNvSpPr>
            <a:spLocks noGrp="1"/>
          </p:cNvSpPr>
          <p:nvPr>
            <p:ph type="dt" sz="half" idx="10"/>
          </p:nvPr>
        </p:nvSpPr>
        <p:spPr/>
        <p:txBody>
          <a:bodyPr/>
          <a:lstStyle/>
          <a:p>
            <a:fld id="{C9942893-2599-DB46-B138-D21D96A94EF9}" type="datetime1">
              <a:rPr lang="en-US" smtClean="0"/>
              <a:t>6/24/22</a:t>
            </a:fld>
            <a:endParaRPr lang="en-US" dirty="0"/>
          </a:p>
        </p:txBody>
      </p:sp>
      <p:sp>
        <p:nvSpPr>
          <p:cNvPr id="5" name="Footer Placeholder 4">
            <a:extLst>
              <a:ext uri="{FF2B5EF4-FFF2-40B4-BE49-F238E27FC236}">
                <a16:creationId xmlns:a16="http://schemas.microsoft.com/office/drawing/2014/main" id="{1BBBAB2D-AA58-4443-BC25-C3650897EC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7F729A-F603-D344-A402-B2159829C8E0}"/>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961503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11013-6B2D-0747-90BC-99912656C9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19F90E-14D8-8949-973D-DBB424FD8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2C178B9-7AAB-804C-AB5B-FFD4E2D23D00}"/>
              </a:ext>
            </a:extLst>
          </p:cNvPr>
          <p:cNvSpPr>
            <a:spLocks noGrp="1"/>
          </p:cNvSpPr>
          <p:nvPr>
            <p:ph type="ftr" sz="quarter" idx="11"/>
          </p:nvPr>
        </p:nvSpPr>
        <p:spPr>
          <a:xfrm>
            <a:off x="4038600" y="6356349"/>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67459A9-8B51-4E4F-A11A-62F25504ED3B}"/>
              </a:ext>
            </a:extLst>
          </p:cNvPr>
          <p:cNvSpPr>
            <a:spLocks noGrp="1"/>
          </p:cNvSpPr>
          <p:nvPr>
            <p:ph type="sldNum" sz="quarter" idx="12"/>
          </p:nvPr>
        </p:nvSpPr>
        <p:spPr>
          <a:xfrm>
            <a:off x="343988" y="6356349"/>
            <a:ext cx="631371" cy="365125"/>
          </a:xfrm>
          <a:prstGeom prst="rect">
            <a:avLst/>
          </a:prstGeom>
        </p:spPr>
        <p:txBody>
          <a:bodyPr/>
          <a:lstStyle>
            <a:lvl1pPr>
              <a:defRPr>
                <a:solidFill>
                  <a:srgbClr val="607A8C"/>
                </a:solidFill>
              </a:defRPr>
            </a:lvl1pPr>
          </a:lstStyle>
          <a:p>
            <a:fld id="{60BCB258-124A-4017-9814-FEFA4F8679C6}" type="slidenum">
              <a:rPr lang="en-US" smtClean="0"/>
              <a:pPr/>
              <a:t>‹#›</a:t>
            </a:fld>
            <a:endParaRPr lang="en-US" dirty="0"/>
          </a:p>
        </p:txBody>
      </p:sp>
      <p:pic>
        <p:nvPicPr>
          <p:cNvPr id="7" name="Picture 6">
            <a:extLst>
              <a:ext uri="{FF2B5EF4-FFF2-40B4-BE49-F238E27FC236}">
                <a16:creationId xmlns:a16="http://schemas.microsoft.com/office/drawing/2014/main" id="{CC6F426A-445D-3C4A-A8AE-ADD89977BAF5}"/>
              </a:ext>
            </a:extLst>
          </p:cNvPr>
          <p:cNvPicPr>
            <a:picLocks noChangeAspect="1"/>
          </p:cNvPicPr>
          <p:nvPr userDrawn="1"/>
        </p:nvPicPr>
        <p:blipFill>
          <a:blip r:embed="rId2"/>
          <a:stretch>
            <a:fillRect/>
          </a:stretch>
        </p:blipFill>
        <p:spPr>
          <a:xfrm>
            <a:off x="10117460" y="6409524"/>
            <a:ext cx="1730552" cy="258774"/>
          </a:xfrm>
          <a:prstGeom prst="rect">
            <a:avLst/>
          </a:prstGeom>
        </p:spPr>
      </p:pic>
    </p:spTree>
    <p:extLst>
      <p:ext uri="{BB962C8B-B14F-4D97-AF65-F5344CB8AC3E}">
        <p14:creationId xmlns:p14="http://schemas.microsoft.com/office/powerpoint/2010/main" val="1732795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69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8A9AB-E8AC-A240-9DCA-AB6DCBC3AE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D91EF6-61AB-A548-B875-D50ED7B679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6D13A-388E-904C-B311-60D4A57A7A7F}"/>
              </a:ext>
            </a:extLst>
          </p:cNvPr>
          <p:cNvSpPr>
            <a:spLocks noGrp="1"/>
          </p:cNvSpPr>
          <p:nvPr>
            <p:ph type="dt" sz="half" idx="10"/>
          </p:nvPr>
        </p:nvSpPr>
        <p:spPr/>
        <p:txBody>
          <a:bodyPr/>
          <a:lstStyle/>
          <a:p>
            <a:fld id="{D8580007-8621-024B-BA26-D3D92F4D1743}" type="datetime1">
              <a:rPr lang="en-US" smtClean="0"/>
              <a:t>6/24/22</a:t>
            </a:fld>
            <a:endParaRPr lang="en-US" dirty="0"/>
          </a:p>
        </p:txBody>
      </p:sp>
      <p:sp>
        <p:nvSpPr>
          <p:cNvPr id="5" name="Footer Placeholder 4">
            <a:extLst>
              <a:ext uri="{FF2B5EF4-FFF2-40B4-BE49-F238E27FC236}">
                <a16:creationId xmlns:a16="http://schemas.microsoft.com/office/drawing/2014/main" id="{C689B2EC-A4D0-7648-8A81-BF8DF5FEFC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AE757B-541D-394B-BC8E-2F8C0684809D}"/>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3455523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E75B-F9C1-BF46-82A6-5FBB482DB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D2950-DF4F-1D48-8C8D-C74974E97C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FE2ED7-EB77-AF43-965F-6F1B7B7CA1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52F601-84E5-2C46-86FC-2F62A7A778CE}"/>
              </a:ext>
            </a:extLst>
          </p:cNvPr>
          <p:cNvSpPr>
            <a:spLocks noGrp="1"/>
          </p:cNvSpPr>
          <p:nvPr>
            <p:ph type="dt" sz="half" idx="10"/>
          </p:nvPr>
        </p:nvSpPr>
        <p:spPr/>
        <p:txBody>
          <a:bodyPr/>
          <a:lstStyle/>
          <a:p>
            <a:fld id="{9DDC3C51-B747-784B-98DC-46058B6076E2}" type="datetime1">
              <a:rPr lang="en-US" smtClean="0"/>
              <a:t>6/24/22</a:t>
            </a:fld>
            <a:endParaRPr lang="en-US" dirty="0"/>
          </a:p>
        </p:txBody>
      </p:sp>
      <p:sp>
        <p:nvSpPr>
          <p:cNvPr id="6" name="Footer Placeholder 5">
            <a:extLst>
              <a:ext uri="{FF2B5EF4-FFF2-40B4-BE49-F238E27FC236}">
                <a16:creationId xmlns:a16="http://schemas.microsoft.com/office/drawing/2014/main" id="{5739E566-1158-8747-B955-901F8F1C2F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B23A28-6D9E-F447-A6BB-14DDD2E0064A}"/>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1637312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CBFE-F960-9949-9187-C7A4C7DF17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BD5E9B-96EE-E949-A46C-947D90F84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E328A-85CB-6B47-9597-3BBA1161D9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8DC86C-EF0F-E94C-9522-ED5BD6515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29C034-F8FC-AF42-85C7-8CA18EFA11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E1F6DF-05AC-EC40-9840-4AEFBF5CABAD}"/>
              </a:ext>
            </a:extLst>
          </p:cNvPr>
          <p:cNvSpPr>
            <a:spLocks noGrp="1"/>
          </p:cNvSpPr>
          <p:nvPr>
            <p:ph type="dt" sz="half" idx="10"/>
          </p:nvPr>
        </p:nvSpPr>
        <p:spPr/>
        <p:txBody>
          <a:bodyPr/>
          <a:lstStyle/>
          <a:p>
            <a:fld id="{40EF495A-6F11-8E41-90E3-8788B9B6F056}" type="datetime1">
              <a:rPr lang="en-US" smtClean="0"/>
              <a:t>6/24/22</a:t>
            </a:fld>
            <a:endParaRPr lang="en-US" dirty="0"/>
          </a:p>
        </p:txBody>
      </p:sp>
      <p:sp>
        <p:nvSpPr>
          <p:cNvPr id="8" name="Footer Placeholder 7">
            <a:extLst>
              <a:ext uri="{FF2B5EF4-FFF2-40B4-BE49-F238E27FC236}">
                <a16:creationId xmlns:a16="http://schemas.microsoft.com/office/drawing/2014/main" id="{FDA10782-DD9C-5940-99BD-07A238861D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6D1D066-A71A-424D-A170-4CD632EDBBBE}"/>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17783708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FDDF-1A08-5443-94DB-FA3EB79B4A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1860D0-B412-A042-B285-62202431C417}"/>
              </a:ext>
            </a:extLst>
          </p:cNvPr>
          <p:cNvSpPr>
            <a:spLocks noGrp="1"/>
          </p:cNvSpPr>
          <p:nvPr>
            <p:ph type="dt" sz="half" idx="10"/>
          </p:nvPr>
        </p:nvSpPr>
        <p:spPr/>
        <p:txBody>
          <a:bodyPr/>
          <a:lstStyle/>
          <a:p>
            <a:fld id="{82D2B433-34B4-CA48-A16E-34B885740740}" type="datetime1">
              <a:rPr lang="en-US" smtClean="0"/>
              <a:t>6/24/22</a:t>
            </a:fld>
            <a:endParaRPr lang="en-US" dirty="0"/>
          </a:p>
        </p:txBody>
      </p:sp>
      <p:sp>
        <p:nvSpPr>
          <p:cNvPr id="4" name="Footer Placeholder 3">
            <a:extLst>
              <a:ext uri="{FF2B5EF4-FFF2-40B4-BE49-F238E27FC236}">
                <a16:creationId xmlns:a16="http://schemas.microsoft.com/office/drawing/2014/main" id="{95C071DE-40D6-AC41-9A77-007856830C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C48516-1F41-D848-9BEE-0208854CF72A}"/>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23479387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DD0FB0-A4E5-3E49-A30F-1EC7DC647430}"/>
              </a:ext>
            </a:extLst>
          </p:cNvPr>
          <p:cNvSpPr>
            <a:spLocks noGrp="1"/>
          </p:cNvSpPr>
          <p:nvPr>
            <p:ph type="dt" sz="half" idx="10"/>
          </p:nvPr>
        </p:nvSpPr>
        <p:spPr/>
        <p:txBody>
          <a:bodyPr/>
          <a:lstStyle/>
          <a:p>
            <a:fld id="{2026A38B-2731-EA4B-9F59-A38AF78FD018}" type="datetime1">
              <a:rPr lang="en-US" smtClean="0"/>
              <a:t>6/24/22</a:t>
            </a:fld>
            <a:endParaRPr lang="en-US" dirty="0"/>
          </a:p>
        </p:txBody>
      </p:sp>
      <p:sp>
        <p:nvSpPr>
          <p:cNvPr id="3" name="Footer Placeholder 2">
            <a:extLst>
              <a:ext uri="{FF2B5EF4-FFF2-40B4-BE49-F238E27FC236}">
                <a16:creationId xmlns:a16="http://schemas.microsoft.com/office/drawing/2014/main" id="{46D8DC67-AC50-6E49-9280-05CAA0C8BCD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053C1D5-B274-7F42-B161-90216E456F0E}"/>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2223538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1447-E96D-0041-9A67-175CE3847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7F4DE4-F115-F941-A234-108C08BFD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D7CC97-8FC1-8A49-BE54-C64AD8E29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0C25D-82B0-7E47-A10F-F7ADE06ED07F}"/>
              </a:ext>
            </a:extLst>
          </p:cNvPr>
          <p:cNvSpPr>
            <a:spLocks noGrp="1"/>
          </p:cNvSpPr>
          <p:nvPr>
            <p:ph type="dt" sz="half" idx="10"/>
          </p:nvPr>
        </p:nvSpPr>
        <p:spPr/>
        <p:txBody>
          <a:bodyPr/>
          <a:lstStyle/>
          <a:p>
            <a:fld id="{93E55107-F998-434B-A0B5-5E50588C3CBF}" type="datetime1">
              <a:rPr lang="en-US" smtClean="0"/>
              <a:t>6/24/22</a:t>
            </a:fld>
            <a:endParaRPr lang="en-US" dirty="0"/>
          </a:p>
        </p:txBody>
      </p:sp>
      <p:sp>
        <p:nvSpPr>
          <p:cNvPr id="6" name="Footer Placeholder 5">
            <a:extLst>
              <a:ext uri="{FF2B5EF4-FFF2-40B4-BE49-F238E27FC236}">
                <a16:creationId xmlns:a16="http://schemas.microsoft.com/office/drawing/2014/main" id="{9D1D0E4C-A86D-104A-9D50-52438D6244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A84C88-1026-7142-B1BB-3C6676B9E6B0}"/>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163812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AC51-0F0C-104B-ABEE-ECF98DC32B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19990-C520-9545-953A-CC1896EA9F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B92BC53-628F-CB44-A9E8-C7D9CC521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41B19-4102-0E4F-BDE8-68FE938F4ECC}"/>
              </a:ext>
            </a:extLst>
          </p:cNvPr>
          <p:cNvSpPr>
            <a:spLocks noGrp="1"/>
          </p:cNvSpPr>
          <p:nvPr>
            <p:ph type="dt" sz="half" idx="10"/>
          </p:nvPr>
        </p:nvSpPr>
        <p:spPr/>
        <p:txBody>
          <a:bodyPr/>
          <a:lstStyle/>
          <a:p>
            <a:fld id="{0F3996BD-D427-BD44-90D6-E62D219CB148}" type="datetime1">
              <a:rPr lang="en-US" smtClean="0"/>
              <a:t>6/24/22</a:t>
            </a:fld>
            <a:endParaRPr lang="en-US" dirty="0"/>
          </a:p>
        </p:txBody>
      </p:sp>
      <p:sp>
        <p:nvSpPr>
          <p:cNvPr id="6" name="Footer Placeholder 5">
            <a:extLst>
              <a:ext uri="{FF2B5EF4-FFF2-40B4-BE49-F238E27FC236}">
                <a16:creationId xmlns:a16="http://schemas.microsoft.com/office/drawing/2014/main" id="{6E33E74A-1FF0-0E46-A8D7-6AD3A8DD73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639839-8043-E14F-A039-71D341C6759C}"/>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458280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A3D5-D6FE-F14B-9AE7-B1E5FAF65F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6C27A7-ED01-E54C-B076-6EF90B37E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2FAE7-79D3-E149-902E-8D3D1CFB9C65}"/>
              </a:ext>
            </a:extLst>
          </p:cNvPr>
          <p:cNvSpPr>
            <a:spLocks noGrp="1"/>
          </p:cNvSpPr>
          <p:nvPr>
            <p:ph type="dt" sz="half" idx="10"/>
          </p:nvPr>
        </p:nvSpPr>
        <p:spPr/>
        <p:txBody>
          <a:bodyPr/>
          <a:lstStyle/>
          <a:p>
            <a:fld id="{C1F0CE07-2E54-8E47-B30D-C0260449DDB3}" type="datetime1">
              <a:rPr lang="en-US" smtClean="0"/>
              <a:t>6/24/22</a:t>
            </a:fld>
            <a:endParaRPr lang="en-US" dirty="0"/>
          </a:p>
        </p:txBody>
      </p:sp>
      <p:sp>
        <p:nvSpPr>
          <p:cNvPr id="5" name="Footer Placeholder 4">
            <a:extLst>
              <a:ext uri="{FF2B5EF4-FFF2-40B4-BE49-F238E27FC236}">
                <a16:creationId xmlns:a16="http://schemas.microsoft.com/office/drawing/2014/main" id="{CE868242-4489-A446-A7F1-6D7E71B594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D87533-8E1B-244F-A655-06BBFFAEA38E}"/>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2461173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3032BB-D82B-DE43-A1A3-F5B85895E4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1C3A7F-90DC-0F4E-8AAC-906753A390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ED199-D731-0442-A821-2344DF13A485}"/>
              </a:ext>
            </a:extLst>
          </p:cNvPr>
          <p:cNvSpPr>
            <a:spLocks noGrp="1"/>
          </p:cNvSpPr>
          <p:nvPr>
            <p:ph type="dt" sz="half" idx="10"/>
          </p:nvPr>
        </p:nvSpPr>
        <p:spPr/>
        <p:txBody>
          <a:bodyPr/>
          <a:lstStyle/>
          <a:p>
            <a:fld id="{E57A172E-79E7-8A4B-8915-33A3AFBADFC6}" type="datetime1">
              <a:rPr lang="en-US" smtClean="0"/>
              <a:t>6/24/22</a:t>
            </a:fld>
            <a:endParaRPr lang="en-US" dirty="0"/>
          </a:p>
        </p:txBody>
      </p:sp>
      <p:sp>
        <p:nvSpPr>
          <p:cNvPr id="5" name="Footer Placeholder 4">
            <a:extLst>
              <a:ext uri="{FF2B5EF4-FFF2-40B4-BE49-F238E27FC236}">
                <a16:creationId xmlns:a16="http://schemas.microsoft.com/office/drawing/2014/main" id="{2626FAFD-28E3-EB4E-968F-39B2AF38F3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AE909C-2BDB-9841-8E32-6B88EE431DB8}"/>
              </a:ext>
            </a:extLst>
          </p:cNvPr>
          <p:cNvSpPr>
            <a:spLocks noGrp="1"/>
          </p:cNvSpPr>
          <p:nvPr>
            <p:ph type="sldNum" sz="quarter" idx="12"/>
          </p:nvPr>
        </p:nvSpPr>
        <p:spPr/>
        <p:txBody>
          <a:bodyPr/>
          <a:lstStyle/>
          <a:p>
            <a:fld id="{17158FE8-31F3-BB4E-9DBE-0F0737558085}" type="slidenum">
              <a:rPr lang="en-US" smtClean="0"/>
              <a:t>‹#›</a:t>
            </a:fld>
            <a:endParaRPr lang="en-US" dirty="0"/>
          </a:p>
        </p:txBody>
      </p:sp>
    </p:spTree>
    <p:extLst>
      <p:ext uri="{BB962C8B-B14F-4D97-AF65-F5344CB8AC3E}">
        <p14:creationId xmlns:p14="http://schemas.microsoft.com/office/powerpoint/2010/main" val="8604436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A08D77-CB34-7143-8F5B-6502B2BA3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81313084-1F13-8F46-96E0-D7224308235C}"/>
              </a:ext>
            </a:extLst>
          </p:cNvPr>
          <p:cNvSpPr>
            <a:spLocks noGrp="1"/>
          </p:cNvSpPr>
          <p:nvPr>
            <p:ph type="title"/>
          </p:nvPr>
        </p:nvSpPr>
        <p:spPr>
          <a:xfrm>
            <a:off x="838200" y="45085"/>
            <a:ext cx="10515600" cy="1325563"/>
          </a:xfrm>
        </p:spPr>
        <p:txBody>
          <a:bodyPr/>
          <a:lstStyle>
            <a:lvl1pPr algn="ctr">
              <a:defRPr lang="en-US" sz="3600" b="1" kern="1200" smtClean="0">
                <a:solidFill>
                  <a:srgbClr val="00A7DF"/>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9" name="Footer Placeholder 4">
            <a:extLst>
              <a:ext uri="{FF2B5EF4-FFF2-40B4-BE49-F238E27FC236}">
                <a16:creationId xmlns:a16="http://schemas.microsoft.com/office/drawing/2014/main" id="{F4E94DE1-5E57-F443-9888-DB222B6122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cxnSp>
        <p:nvCxnSpPr>
          <p:cNvPr id="13" name="Straight Connector 12">
            <a:extLst>
              <a:ext uri="{FF2B5EF4-FFF2-40B4-BE49-F238E27FC236}">
                <a16:creationId xmlns:a16="http://schemas.microsoft.com/office/drawing/2014/main" id="{5281AD26-C751-274A-88E1-5AE51F4CD2F1}"/>
              </a:ext>
            </a:extLst>
          </p:cNvPr>
          <p:cNvCxnSpPr>
            <a:cxnSpLocks/>
          </p:cNvCxnSpPr>
          <p:nvPr userDrawn="1"/>
        </p:nvCxnSpPr>
        <p:spPr>
          <a:xfrm>
            <a:off x="0" y="1187953"/>
            <a:ext cx="12192000"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
        <p:nvSpPr>
          <p:cNvPr id="16" name="Slide Number Placeholder 5">
            <a:extLst>
              <a:ext uri="{FF2B5EF4-FFF2-40B4-BE49-F238E27FC236}">
                <a16:creationId xmlns:a16="http://schemas.microsoft.com/office/drawing/2014/main" id="{2AF8F712-76B9-8443-BF4A-381A0FB52F8E}"/>
              </a:ext>
            </a:extLst>
          </p:cNvPr>
          <p:cNvSpPr>
            <a:spLocks noGrp="1"/>
          </p:cNvSpPr>
          <p:nvPr>
            <p:ph type="sldNum" sz="quarter" idx="12"/>
          </p:nvPr>
        </p:nvSpPr>
        <p:spPr>
          <a:xfrm>
            <a:off x="343988" y="6356349"/>
            <a:ext cx="631371" cy="365125"/>
          </a:xfrm>
          <a:prstGeom prst="rect">
            <a:avLst/>
          </a:prstGeom>
        </p:spPr>
        <p:txBody>
          <a:bodyPr/>
          <a:lstStyle>
            <a:lvl1pPr>
              <a:defRPr>
                <a:solidFill>
                  <a:srgbClr val="607A8C"/>
                </a:solidFill>
              </a:defRPr>
            </a:lvl1pPr>
          </a:lstStyle>
          <a:p>
            <a:fld id="{60BCB258-124A-4017-9814-FEFA4F8679C6}" type="slidenum">
              <a:rPr lang="en-US" smtClean="0"/>
              <a:pPr/>
              <a:t>‹#›</a:t>
            </a:fld>
            <a:endParaRPr lang="en-US" dirty="0"/>
          </a:p>
        </p:txBody>
      </p:sp>
      <p:pic>
        <p:nvPicPr>
          <p:cNvPr id="17" name="Picture 16">
            <a:extLst>
              <a:ext uri="{FF2B5EF4-FFF2-40B4-BE49-F238E27FC236}">
                <a16:creationId xmlns:a16="http://schemas.microsoft.com/office/drawing/2014/main" id="{017C5997-8B48-4F4B-8E83-F5BBEC8AFE18}"/>
              </a:ext>
            </a:extLst>
          </p:cNvPr>
          <p:cNvPicPr>
            <a:picLocks noChangeAspect="1"/>
          </p:cNvPicPr>
          <p:nvPr userDrawn="1"/>
        </p:nvPicPr>
        <p:blipFill>
          <a:blip r:embed="rId2"/>
          <a:stretch>
            <a:fillRect/>
          </a:stretch>
        </p:blipFill>
        <p:spPr>
          <a:xfrm>
            <a:off x="10117460" y="6409524"/>
            <a:ext cx="1730552" cy="258774"/>
          </a:xfrm>
          <a:prstGeom prst="rect">
            <a:avLst/>
          </a:prstGeom>
        </p:spPr>
      </p:pic>
    </p:spTree>
    <p:extLst>
      <p:ext uri="{BB962C8B-B14F-4D97-AF65-F5344CB8AC3E}">
        <p14:creationId xmlns:p14="http://schemas.microsoft.com/office/powerpoint/2010/main" val="2789464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B663E-6B4F-684C-BBC8-9A902CFF8F7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459602" y="1499270"/>
            <a:ext cx="3068949" cy="1689967"/>
          </a:xfrm>
          <a:prstGeom prst="rect">
            <a:avLst/>
          </a:prstGeom>
        </p:spPr>
      </p:pic>
      <p:sp>
        <p:nvSpPr>
          <p:cNvPr id="11" name="Text Placeholder 7">
            <a:extLst>
              <a:ext uri="{FF2B5EF4-FFF2-40B4-BE49-F238E27FC236}">
                <a16:creationId xmlns:a16="http://schemas.microsoft.com/office/drawing/2014/main" id="{1EBAD03F-1EA4-824A-87EF-A6C00E3B6F01}"/>
              </a:ext>
            </a:extLst>
          </p:cNvPr>
          <p:cNvSpPr>
            <a:spLocks noGrp="1"/>
          </p:cNvSpPr>
          <p:nvPr>
            <p:ph type="body" sz="quarter" idx="10" hasCustomPrompt="1"/>
          </p:nvPr>
        </p:nvSpPr>
        <p:spPr>
          <a:xfrm>
            <a:off x="6507804" y="1497142"/>
            <a:ext cx="5059356" cy="1605995"/>
          </a:xfrm>
          <a:prstGeom prst="rect">
            <a:avLst/>
          </a:prstGeom>
        </p:spPr>
        <p:txBody>
          <a:bodyPr anchor="b" anchorCtr="0">
            <a:noAutofit/>
          </a:bodyPr>
          <a:lstStyle>
            <a:lvl1pPr marL="0" indent="0">
              <a:buNone/>
              <a:defRPr sz="4000" b="1" i="0" baseline="0">
                <a:latin typeface="Arial" panose="020B0604020202020204" pitchFamily="34" charset="0"/>
                <a:cs typeface="Arial" panose="020B0604020202020204" pitchFamily="34" charset="0"/>
              </a:defRPr>
            </a:lvl1pPr>
          </a:lstStyle>
          <a:p>
            <a:pPr lvl="0"/>
            <a:r>
              <a:rPr lang="en-US" dirty="0"/>
              <a:t>Q&amp;A or Thank You</a:t>
            </a:r>
          </a:p>
        </p:txBody>
      </p:sp>
      <p:sp>
        <p:nvSpPr>
          <p:cNvPr id="13" name="TextBox 12">
            <a:extLst>
              <a:ext uri="{FF2B5EF4-FFF2-40B4-BE49-F238E27FC236}">
                <a16:creationId xmlns:a16="http://schemas.microsoft.com/office/drawing/2014/main" id="{6F698B18-0499-3347-930D-C506703E4D58}"/>
              </a:ext>
            </a:extLst>
          </p:cNvPr>
          <p:cNvSpPr txBox="1"/>
          <p:nvPr userDrawn="1"/>
        </p:nvSpPr>
        <p:spPr>
          <a:xfrm>
            <a:off x="6507807" y="3428789"/>
            <a:ext cx="3349425" cy="421484"/>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i="0" dirty="0">
                <a:solidFill>
                  <a:srgbClr val="5E6A71"/>
                </a:solidFill>
                <a:latin typeface="Arial" panose="020B0604020202020204" pitchFamily="34" charset="0"/>
                <a:cs typeface="Arial" panose="020B0604020202020204" pitchFamily="34" charset="0"/>
              </a:rPr>
              <a:t>cleancities.energy.gov</a:t>
            </a:r>
          </a:p>
        </p:txBody>
      </p:sp>
      <p:cxnSp>
        <p:nvCxnSpPr>
          <p:cNvPr id="15" name="Straight Connector 14">
            <a:extLst>
              <a:ext uri="{FF2B5EF4-FFF2-40B4-BE49-F238E27FC236}">
                <a16:creationId xmlns:a16="http://schemas.microsoft.com/office/drawing/2014/main" id="{D229E3E0-9F15-AA4F-8502-395FD622ABFB}"/>
              </a:ext>
            </a:extLst>
          </p:cNvPr>
          <p:cNvCxnSpPr>
            <a:cxnSpLocks/>
          </p:cNvCxnSpPr>
          <p:nvPr userDrawn="1"/>
        </p:nvCxnSpPr>
        <p:spPr>
          <a:xfrm>
            <a:off x="6507804" y="3346493"/>
            <a:ext cx="5684196" cy="10108"/>
          </a:xfrm>
          <a:prstGeom prst="line">
            <a:avLst/>
          </a:prstGeom>
          <a:ln w="15875">
            <a:solidFill>
              <a:srgbClr val="04BA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1E96FCE-5790-A842-8807-51E9A89EE9B8}"/>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508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F15E-44D2-F249-86F5-209D69E2B9BC}"/>
              </a:ext>
            </a:extLst>
          </p:cNvPr>
          <p:cNvSpPr>
            <a:spLocks noGrp="1"/>
          </p:cNvSpPr>
          <p:nvPr>
            <p:ph type="ctrTitle" hasCustomPrompt="1"/>
          </p:nvPr>
        </p:nvSpPr>
        <p:spPr>
          <a:xfrm>
            <a:off x="439271" y="322730"/>
            <a:ext cx="9144000" cy="1377576"/>
          </a:xfrm>
          <a:prstGeom prst="rect">
            <a:avLst/>
          </a:prstGeo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Title of Presentation</a:t>
            </a:r>
          </a:p>
        </p:txBody>
      </p:sp>
      <p:pic>
        <p:nvPicPr>
          <p:cNvPr id="5" name="Picture 4">
            <a:extLst>
              <a:ext uri="{FF2B5EF4-FFF2-40B4-BE49-F238E27FC236}">
                <a16:creationId xmlns:a16="http://schemas.microsoft.com/office/drawing/2014/main" id="{6D6F293A-FB4C-8845-87E0-DC4810244B27}"/>
              </a:ext>
            </a:extLst>
          </p:cNvPr>
          <p:cNvPicPr>
            <a:picLocks noChangeAspect="1"/>
          </p:cNvPicPr>
          <p:nvPr userDrawn="1"/>
        </p:nvPicPr>
        <p:blipFill>
          <a:blip r:embed="rId2"/>
          <a:srcRect/>
          <a:stretch/>
        </p:blipFill>
        <p:spPr>
          <a:xfrm>
            <a:off x="0" y="3442970"/>
            <a:ext cx="12192000" cy="3413760"/>
          </a:xfrm>
          <a:prstGeom prst="rect">
            <a:avLst/>
          </a:prstGeom>
        </p:spPr>
      </p:pic>
      <p:grpSp>
        <p:nvGrpSpPr>
          <p:cNvPr id="15" name="Group 14">
            <a:extLst>
              <a:ext uri="{FF2B5EF4-FFF2-40B4-BE49-F238E27FC236}">
                <a16:creationId xmlns:a16="http://schemas.microsoft.com/office/drawing/2014/main" id="{39CC5460-F93D-584E-8955-FA382997879D}"/>
              </a:ext>
            </a:extLst>
          </p:cNvPr>
          <p:cNvGrpSpPr/>
          <p:nvPr userDrawn="1"/>
        </p:nvGrpSpPr>
        <p:grpSpPr>
          <a:xfrm>
            <a:off x="0" y="3441700"/>
            <a:ext cx="4612640" cy="571500"/>
            <a:chOff x="0" y="3441700"/>
            <a:chExt cx="4612640" cy="571500"/>
          </a:xfrm>
        </p:grpSpPr>
        <p:sp>
          <p:nvSpPr>
            <p:cNvPr id="11" name="Rectangle 10">
              <a:extLst>
                <a:ext uri="{FF2B5EF4-FFF2-40B4-BE49-F238E27FC236}">
                  <a16:creationId xmlns:a16="http://schemas.microsoft.com/office/drawing/2014/main" id="{E04C5EDD-7EB2-3544-B56A-4B45B9B39E32}"/>
                </a:ext>
              </a:extLst>
            </p:cNvPr>
            <p:cNvSpPr/>
            <p:nvPr userDrawn="1"/>
          </p:nvSpPr>
          <p:spPr>
            <a:xfrm>
              <a:off x="0" y="3441700"/>
              <a:ext cx="4612640" cy="571500"/>
            </a:xfrm>
            <a:prstGeom prst="rect">
              <a:avLst/>
            </a:prstGeom>
            <a:solidFill>
              <a:srgbClr val="04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115F47D-540B-B347-8FC3-898062FE2F58}"/>
                </a:ext>
              </a:extLst>
            </p:cNvPr>
            <p:cNvSpPr txBox="1"/>
            <p:nvPr userDrawn="1"/>
          </p:nvSpPr>
          <p:spPr>
            <a:xfrm>
              <a:off x="442917" y="3565867"/>
              <a:ext cx="3676006" cy="323165"/>
            </a:xfrm>
            <a:prstGeom prst="rect">
              <a:avLst/>
            </a:prstGeom>
            <a:noFill/>
          </p:spPr>
          <p:txBody>
            <a:bodyPr wrap="square" rtlCol="0">
              <a:spAutoFit/>
            </a:bodyPr>
            <a:lstStyle/>
            <a:p>
              <a:pPr algn="ctr"/>
              <a:r>
                <a:rPr lang="en-US" sz="1500" b="1" i="0" dirty="0">
                  <a:solidFill>
                    <a:schemeClr val="bg1"/>
                  </a:solidFill>
                  <a:latin typeface="Arial" panose="020B0604020202020204" pitchFamily="34" charset="0"/>
                  <a:cs typeface="Arial" panose="020B0604020202020204" pitchFamily="34" charset="0"/>
                </a:rPr>
                <a:t>CLEAN CITIES COALITION NETWORK</a:t>
              </a:r>
            </a:p>
          </p:txBody>
        </p:sp>
      </p:grpSp>
    </p:spTree>
    <p:extLst>
      <p:ext uri="{BB962C8B-B14F-4D97-AF65-F5344CB8AC3E}">
        <p14:creationId xmlns:p14="http://schemas.microsoft.com/office/powerpoint/2010/main" val="2460977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0E6BBA-5617-A34A-82FD-865DBACEB9F9}"/>
              </a:ext>
            </a:extLst>
          </p:cNvPr>
          <p:cNvPicPr>
            <a:picLocks noChangeAspect="1"/>
          </p:cNvPicPr>
          <p:nvPr userDrawn="1"/>
        </p:nvPicPr>
        <p:blipFill rotWithShape="1">
          <a:blip r:embed="rId2"/>
          <a:srcRect/>
          <a:stretch/>
        </p:blipFill>
        <p:spPr>
          <a:xfrm>
            <a:off x="610" y="3236745"/>
            <a:ext cx="12190779" cy="3029409"/>
          </a:xfrm>
          <a:prstGeom prst="rect">
            <a:avLst/>
          </a:prstGeom>
        </p:spPr>
      </p:pic>
      <p:sp>
        <p:nvSpPr>
          <p:cNvPr id="17" name="Text Placeholder 3"/>
          <p:cNvSpPr>
            <a:spLocks noGrp="1"/>
          </p:cNvSpPr>
          <p:nvPr>
            <p:ph type="body" sz="quarter" idx="18" hasCustomPrompt="1"/>
          </p:nvPr>
        </p:nvSpPr>
        <p:spPr>
          <a:xfrm>
            <a:off x="872375" y="4216401"/>
            <a:ext cx="1782233" cy="1553658"/>
          </a:xfrm>
          <a:prstGeom prst="rect">
            <a:avLst/>
          </a:prstGeom>
          <a:ln>
            <a:noFill/>
          </a:ln>
        </p:spPr>
        <p:txBody>
          <a:bodyPr vert="horz" lIns="0" tIns="0" rIns="0" bIns="0"/>
          <a:lstStyle>
            <a:lvl1pPr marL="0" indent="0" algn="ctr">
              <a:buNone/>
              <a:defRPr sz="1600" b="1" i="0" baseline="0">
                <a:solidFill>
                  <a:schemeClr val="bg1"/>
                </a:solidFill>
                <a:latin typeface="Arial" panose="020B0604020202020204" pitchFamily="34" charset="0"/>
                <a:cs typeface="Arial" panose="020B0604020202020204" pitchFamily="34" charset="0"/>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dirty="0"/>
              <a:t>Infographic information goes here</a:t>
            </a:r>
          </a:p>
        </p:txBody>
      </p:sp>
      <p:sp>
        <p:nvSpPr>
          <p:cNvPr id="19" name="Text Placeholder 3"/>
          <p:cNvSpPr>
            <a:spLocks noGrp="1"/>
          </p:cNvSpPr>
          <p:nvPr>
            <p:ph type="body" sz="quarter" idx="41" hasCustomPrompt="1"/>
          </p:nvPr>
        </p:nvSpPr>
        <p:spPr>
          <a:xfrm>
            <a:off x="3706651" y="4216401"/>
            <a:ext cx="1782233" cy="1553658"/>
          </a:xfrm>
          <a:prstGeom prst="rect">
            <a:avLst/>
          </a:prstGeom>
          <a:ln>
            <a:noFill/>
          </a:ln>
        </p:spPr>
        <p:txBody>
          <a:bodyPr vert="horz" lIns="0" tIns="0" rIns="0" bIns="0"/>
          <a:lstStyle>
            <a:lvl1pPr marL="0" indent="0" algn="ctr">
              <a:buNone/>
              <a:defRPr sz="1600" b="1" i="0" baseline="0">
                <a:solidFill>
                  <a:schemeClr val="bg1"/>
                </a:solidFill>
                <a:latin typeface="Arial" panose="020B0604020202020204" pitchFamily="34" charset="0"/>
                <a:cs typeface="Arial" panose="020B0604020202020204" pitchFamily="34" charset="0"/>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1" name="Text Placeholder 3"/>
          <p:cNvSpPr>
            <a:spLocks noGrp="1"/>
          </p:cNvSpPr>
          <p:nvPr>
            <p:ph type="body" sz="quarter" idx="43" hasCustomPrompt="1"/>
          </p:nvPr>
        </p:nvSpPr>
        <p:spPr>
          <a:xfrm>
            <a:off x="6547737" y="4216401"/>
            <a:ext cx="1782233" cy="1553658"/>
          </a:xfrm>
          <a:prstGeom prst="rect">
            <a:avLst/>
          </a:prstGeom>
          <a:ln>
            <a:noFill/>
          </a:ln>
        </p:spPr>
        <p:txBody>
          <a:bodyPr vert="horz" lIns="0" tIns="0" rIns="0" bIns="0"/>
          <a:lstStyle>
            <a:lvl1pPr marL="0" indent="0" algn="ctr">
              <a:buNone/>
              <a:defRPr sz="1600" b="1" i="0" baseline="0">
                <a:solidFill>
                  <a:schemeClr val="bg1"/>
                </a:solidFill>
                <a:latin typeface="Arial" panose="020B0604020202020204" pitchFamily="34" charset="0"/>
                <a:cs typeface="Arial" panose="020B0604020202020204" pitchFamily="34" charset="0"/>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3" name="Text Placeholder 3"/>
          <p:cNvSpPr>
            <a:spLocks noGrp="1"/>
          </p:cNvSpPr>
          <p:nvPr>
            <p:ph type="body" sz="quarter" idx="45" hasCustomPrompt="1"/>
          </p:nvPr>
        </p:nvSpPr>
        <p:spPr>
          <a:xfrm>
            <a:off x="9388823" y="4216401"/>
            <a:ext cx="1782233" cy="1553658"/>
          </a:xfrm>
          <a:prstGeom prst="rect">
            <a:avLst/>
          </a:prstGeom>
          <a:ln>
            <a:noFill/>
          </a:ln>
        </p:spPr>
        <p:txBody>
          <a:bodyPr vert="horz" lIns="0" tIns="0" rIns="0" bIns="0"/>
          <a:lstStyle>
            <a:lvl1pPr marL="0" indent="0" algn="ctr">
              <a:buNone/>
              <a:defRPr sz="1600" b="1" i="0" baseline="0">
                <a:solidFill>
                  <a:schemeClr val="bg1"/>
                </a:solidFill>
                <a:latin typeface="Arial" panose="020B0604020202020204" pitchFamily="34" charset="0"/>
                <a:cs typeface="Arial" panose="020B0604020202020204" pitchFamily="34" charset="0"/>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dirty="0"/>
              <a:t>Infographic information goes here</a:t>
            </a:r>
          </a:p>
        </p:txBody>
      </p:sp>
      <p:sp>
        <p:nvSpPr>
          <p:cNvPr id="39" name="Picture Placeholder 24"/>
          <p:cNvSpPr>
            <a:spLocks noGrp="1" noChangeAspect="1"/>
          </p:cNvSpPr>
          <p:nvPr>
            <p:ph type="pic" sz="quarter" idx="50" hasCustomPrompt="1"/>
          </p:nvPr>
        </p:nvSpPr>
        <p:spPr>
          <a:xfrm>
            <a:off x="902202" y="2262914"/>
            <a:ext cx="1722576"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0" name="Picture Placeholder 24"/>
          <p:cNvSpPr>
            <a:spLocks noGrp="1" noChangeAspect="1"/>
          </p:cNvSpPr>
          <p:nvPr>
            <p:ph type="pic" sz="quarter" idx="51" hasCustomPrompt="1"/>
          </p:nvPr>
        </p:nvSpPr>
        <p:spPr>
          <a:xfrm>
            <a:off x="3766307" y="2262914"/>
            <a:ext cx="1722576"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1" name="Picture Placeholder 24"/>
          <p:cNvSpPr>
            <a:spLocks noGrp="1" noChangeAspect="1"/>
          </p:cNvSpPr>
          <p:nvPr>
            <p:ph type="pic" sz="quarter" idx="52" hasCustomPrompt="1"/>
          </p:nvPr>
        </p:nvSpPr>
        <p:spPr>
          <a:xfrm>
            <a:off x="6540927" y="2262914"/>
            <a:ext cx="1722576"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2" name="Picture Placeholder 24"/>
          <p:cNvSpPr>
            <a:spLocks noGrp="1" noChangeAspect="1"/>
          </p:cNvSpPr>
          <p:nvPr>
            <p:ph type="pic" sz="quarter" idx="53" hasCustomPrompt="1"/>
          </p:nvPr>
        </p:nvSpPr>
        <p:spPr>
          <a:xfrm>
            <a:off x="9415527" y="2262914"/>
            <a:ext cx="1722576"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4" name="Title 1">
            <a:extLst>
              <a:ext uri="{FF2B5EF4-FFF2-40B4-BE49-F238E27FC236}">
                <a16:creationId xmlns:a16="http://schemas.microsoft.com/office/drawing/2014/main" id="{B9B7259F-8B24-954E-933B-C9ECF164FC9B}"/>
              </a:ext>
            </a:extLst>
          </p:cNvPr>
          <p:cNvSpPr>
            <a:spLocks noGrp="1"/>
          </p:cNvSpPr>
          <p:nvPr>
            <p:ph type="title"/>
          </p:nvPr>
        </p:nvSpPr>
        <p:spPr>
          <a:xfrm>
            <a:off x="467360"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TextBox 11">
            <a:extLst>
              <a:ext uri="{FF2B5EF4-FFF2-40B4-BE49-F238E27FC236}">
                <a16:creationId xmlns:a16="http://schemas.microsoft.com/office/drawing/2014/main" id="{83123B84-1F4F-344D-BF37-700E41982F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719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FCBD57-CA54-2342-9012-D2E5639DCA1C}"/>
              </a:ext>
            </a:extLst>
          </p:cNvPr>
          <p:cNvSpPr>
            <a:spLocks noGrp="1"/>
          </p:cNvSpPr>
          <p:nvPr>
            <p:ph idx="1"/>
          </p:nvPr>
        </p:nvSpPr>
        <p:spPr>
          <a:xfrm>
            <a:off x="477520" y="1747520"/>
            <a:ext cx="11318240" cy="4429443"/>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D3037187-141E-2B4F-8139-C39980F1CB14}"/>
              </a:ext>
            </a:extLst>
          </p:cNvPr>
          <p:cNvSpPr>
            <a:spLocks noGrp="1"/>
          </p:cNvSpPr>
          <p:nvPr>
            <p:ph type="title"/>
          </p:nvPr>
        </p:nvSpPr>
        <p:spPr>
          <a:xfrm>
            <a:off x="467360"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Box 3">
            <a:extLst>
              <a:ext uri="{FF2B5EF4-FFF2-40B4-BE49-F238E27FC236}">
                <a16:creationId xmlns:a16="http://schemas.microsoft.com/office/drawing/2014/main" id="{7379E962-DEA2-3348-A937-4F9BEBECE8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7614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6262BD-F64E-884D-A17C-0B73D51F8CFD}"/>
              </a:ext>
            </a:extLst>
          </p:cNvPr>
          <p:cNvSpPr>
            <a:spLocks noGrp="1"/>
          </p:cNvSpPr>
          <p:nvPr>
            <p:ph sz="half" idx="1"/>
          </p:nvPr>
        </p:nvSpPr>
        <p:spPr>
          <a:xfrm>
            <a:off x="467360" y="1812290"/>
            <a:ext cx="5461000" cy="4351338"/>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85BE2A-024F-0944-9E3E-A51AEB073923}"/>
              </a:ext>
            </a:extLst>
          </p:cNvPr>
          <p:cNvSpPr>
            <a:spLocks noGrp="1"/>
          </p:cNvSpPr>
          <p:nvPr>
            <p:ph sz="half" idx="2"/>
          </p:nvPr>
        </p:nvSpPr>
        <p:spPr>
          <a:xfrm>
            <a:off x="6162040" y="1812290"/>
            <a:ext cx="5461000" cy="4351338"/>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3CF67000-03F6-664E-ABB5-84C63E36E24A}"/>
              </a:ext>
            </a:extLst>
          </p:cNvPr>
          <p:cNvSpPr>
            <a:spLocks noGrp="1"/>
          </p:cNvSpPr>
          <p:nvPr>
            <p:ph type="title"/>
          </p:nvPr>
        </p:nvSpPr>
        <p:spPr>
          <a:xfrm>
            <a:off x="467360"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Box 4">
            <a:extLst>
              <a:ext uri="{FF2B5EF4-FFF2-40B4-BE49-F238E27FC236}">
                <a16:creationId xmlns:a16="http://schemas.microsoft.com/office/drawing/2014/main" id="{04F28471-B907-AF41-8F31-AC8BCA0A04BF}"/>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7258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Content Slide -  Vertical Blue/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BEC06-1332-C04F-A9A8-FE6489BED9B5}"/>
              </a:ext>
            </a:extLst>
          </p:cNvPr>
          <p:cNvPicPr>
            <a:picLocks noChangeAspect="1"/>
          </p:cNvPicPr>
          <p:nvPr userDrawn="1"/>
        </p:nvPicPr>
        <p:blipFill rotWithShape="1">
          <a:blip r:embed="rId2"/>
          <a:srcRect/>
          <a:stretch/>
        </p:blipFill>
        <p:spPr>
          <a:xfrm>
            <a:off x="44" y="-11885"/>
            <a:ext cx="1975015" cy="6869886"/>
          </a:xfrm>
          <a:prstGeom prst="rect">
            <a:avLst/>
          </a:prstGeom>
        </p:spPr>
      </p:pic>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246447" y="3328354"/>
            <a:ext cx="1495485"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
        <p:nvSpPr>
          <p:cNvPr id="15" name="Text Placeholder 7">
            <a:extLst>
              <a:ext uri="{FF2B5EF4-FFF2-40B4-BE49-F238E27FC236}">
                <a16:creationId xmlns:a16="http://schemas.microsoft.com/office/drawing/2014/main" id="{69218DB5-BED1-40B8-B041-32302A45713E}"/>
              </a:ext>
            </a:extLst>
          </p:cNvPr>
          <p:cNvSpPr>
            <a:spLocks noGrp="1"/>
          </p:cNvSpPr>
          <p:nvPr>
            <p:ph type="body" sz="quarter" idx="54" hasCustomPrompt="1"/>
          </p:nvPr>
        </p:nvSpPr>
        <p:spPr>
          <a:xfrm>
            <a:off x="246447" y="505618"/>
            <a:ext cx="1495485"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a:t>Headline</a:t>
            </a:r>
          </a:p>
          <a:p>
            <a:pPr lvl="0"/>
            <a:r>
              <a:rPr lang="en-US" dirty="0"/>
              <a:t>Text</a:t>
            </a:r>
          </a:p>
        </p:txBody>
      </p:sp>
      <p:sp>
        <p:nvSpPr>
          <p:cNvPr id="17" name="Picture Placeholder 2">
            <a:extLst>
              <a:ext uri="{FF2B5EF4-FFF2-40B4-BE49-F238E27FC236}">
                <a16:creationId xmlns:a16="http://schemas.microsoft.com/office/drawing/2014/main" id="{C6D13D3A-C20E-4ED4-8491-4531FA3664B1}"/>
              </a:ext>
            </a:extLst>
          </p:cNvPr>
          <p:cNvSpPr>
            <a:spLocks noGrp="1"/>
          </p:cNvSpPr>
          <p:nvPr>
            <p:ph type="pic" sz="quarter" idx="55" hasCustomPrompt="1"/>
          </p:nvPr>
        </p:nvSpPr>
        <p:spPr>
          <a:xfrm>
            <a:off x="1975104" y="-1"/>
            <a:ext cx="10216895" cy="6842203"/>
          </a:xfrm>
          <a:prstGeom prst="rect">
            <a:avLst/>
          </a:prstGeom>
          <a:solidFill>
            <a:schemeClr val="bg1"/>
          </a:solidFill>
        </p:spPr>
        <p:txBody>
          <a:bodyPr/>
          <a:lstStyle>
            <a:lvl1pPr marL="0" indent="0" algn="ctr">
              <a:buNone/>
              <a:defRPr/>
            </a:lvl1pPr>
          </a:lstStyle>
          <a:p>
            <a:r>
              <a:rPr lang="en-US" dirty="0"/>
              <a:t>Insert Photo or Graphic</a:t>
            </a:r>
          </a:p>
        </p:txBody>
      </p:sp>
      <p:sp>
        <p:nvSpPr>
          <p:cNvPr id="9" name="TextBox 8">
            <a:extLst>
              <a:ext uri="{FF2B5EF4-FFF2-40B4-BE49-F238E27FC236}">
                <a16:creationId xmlns:a16="http://schemas.microsoft.com/office/drawing/2014/main" id="{41AA7A2A-E49E-4D49-ADB9-5AA5BB9624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9894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Content Slide -  Vertical Blue/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1E2CF7-BB8A-744F-BD1E-47B044D36A04}"/>
              </a:ext>
            </a:extLst>
          </p:cNvPr>
          <p:cNvPicPr>
            <a:picLocks noChangeAspect="1"/>
          </p:cNvPicPr>
          <p:nvPr userDrawn="1"/>
        </p:nvPicPr>
        <p:blipFill rotWithShape="1">
          <a:blip r:embed="rId2"/>
          <a:srcRect/>
          <a:stretch/>
        </p:blipFill>
        <p:spPr>
          <a:xfrm>
            <a:off x="0" y="1482"/>
            <a:ext cx="1975104" cy="6925056"/>
          </a:xfrm>
          <a:prstGeom prst="rect">
            <a:avLst/>
          </a:prstGeom>
        </p:spPr>
      </p:pic>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246447" y="3328354"/>
            <a:ext cx="1495485"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
        <p:nvSpPr>
          <p:cNvPr id="15" name="Text Placeholder 7">
            <a:extLst>
              <a:ext uri="{FF2B5EF4-FFF2-40B4-BE49-F238E27FC236}">
                <a16:creationId xmlns:a16="http://schemas.microsoft.com/office/drawing/2014/main" id="{69218DB5-BED1-40B8-B041-32302A45713E}"/>
              </a:ext>
            </a:extLst>
          </p:cNvPr>
          <p:cNvSpPr>
            <a:spLocks noGrp="1"/>
          </p:cNvSpPr>
          <p:nvPr>
            <p:ph type="body" sz="quarter" idx="54" hasCustomPrompt="1"/>
          </p:nvPr>
        </p:nvSpPr>
        <p:spPr>
          <a:xfrm>
            <a:off x="246447" y="505618"/>
            <a:ext cx="1495485"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a:t>Headline</a:t>
            </a:r>
          </a:p>
          <a:p>
            <a:pPr lvl="0"/>
            <a:r>
              <a:rPr lang="en-US" dirty="0"/>
              <a:t>Text</a:t>
            </a:r>
          </a:p>
        </p:txBody>
      </p:sp>
      <p:sp>
        <p:nvSpPr>
          <p:cNvPr id="17" name="Picture Placeholder 2">
            <a:extLst>
              <a:ext uri="{FF2B5EF4-FFF2-40B4-BE49-F238E27FC236}">
                <a16:creationId xmlns:a16="http://schemas.microsoft.com/office/drawing/2014/main" id="{C6D13D3A-C20E-4ED4-8491-4531FA3664B1}"/>
              </a:ext>
            </a:extLst>
          </p:cNvPr>
          <p:cNvSpPr>
            <a:spLocks noGrp="1"/>
          </p:cNvSpPr>
          <p:nvPr>
            <p:ph type="pic" sz="quarter" idx="55" hasCustomPrompt="1"/>
          </p:nvPr>
        </p:nvSpPr>
        <p:spPr>
          <a:xfrm>
            <a:off x="1975104" y="-1"/>
            <a:ext cx="10216895" cy="6842203"/>
          </a:xfrm>
          <a:prstGeom prst="rect">
            <a:avLst/>
          </a:prstGeom>
          <a:solidFill>
            <a:schemeClr val="bg1"/>
          </a:solidFill>
        </p:spPr>
        <p:txBody>
          <a:bodyPr/>
          <a:lstStyle>
            <a:lvl1pPr marL="0" indent="0" algn="ctr">
              <a:buNone/>
              <a:defRPr/>
            </a:lvl1pPr>
          </a:lstStyle>
          <a:p>
            <a:r>
              <a:rPr lang="en-US" dirty="0"/>
              <a:t>Insert Photo or Graphic</a:t>
            </a:r>
          </a:p>
        </p:txBody>
      </p:sp>
      <p:sp>
        <p:nvSpPr>
          <p:cNvPr id="9" name="TextBox 8">
            <a:extLst>
              <a:ext uri="{FF2B5EF4-FFF2-40B4-BE49-F238E27FC236}">
                <a16:creationId xmlns:a16="http://schemas.microsoft.com/office/drawing/2014/main" id="{41AA7A2A-E49E-4D49-ADB9-5AA5BB9624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4727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Content Slide -  Vertical Blue/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E8DA4F-A760-E144-B47B-437326C908B1}"/>
              </a:ext>
            </a:extLst>
          </p:cNvPr>
          <p:cNvPicPr>
            <a:picLocks noChangeAspect="1"/>
          </p:cNvPicPr>
          <p:nvPr userDrawn="1"/>
        </p:nvPicPr>
        <p:blipFill rotWithShape="1">
          <a:blip r:embed="rId2"/>
          <a:srcRect/>
          <a:stretch/>
        </p:blipFill>
        <p:spPr>
          <a:xfrm>
            <a:off x="1300" y="-11885"/>
            <a:ext cx="3870788" cy="6869886"/>
          </a:xfrm>
          <a:prstGeom prst="rect">
            <a:avLst/>
          </a:prstGeom>
        </p:spPr>
      </p:pic>
      <p:sp>
        <p:nvSpPr>
          <p:cNvPr id="18" name="Text Placeholder 3">
            <a:extLst>
              <a:ext uri="{FF2B5EF4-FFF2-40B4-BE49-F238E27FC236}">
                <a16:creationId xmlns:a16="http://schemas.microsoft.com/office/drawing/2014/main" id="{B9D9A409-41A5-4169-9C7B-EB86F21FDCBB}"/>
              </a:ext>
            </a:extLst>
          </p:cNvPr>
          <p:cNvSpPr>
            <a:spLocks noGrp="1"/>
          </p:cNvSpPr>
          <p:nvPr>
            <p:ph type="body" sz="quarter" idx="56" hasCustomPrompt="1"/>
          </p:nvPr>
        </p:nvSpPr>
        <p:spPr>
          <a:xfrm>
            <a:off x="3873390" y="3437845"/>
            <a:ext cx="8318610" cy="3420155"/>
          </a:xfrm>
          <a:prstGeom prst="rect">
            <a:avLst/>
          </a:prstGeo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3873389" y="-15797"/>
            <a:ext cx="8318610" cy="3423395"/>
          </a:xfrm>
          <a:prstGeom prst="rect">
            <a:avLst/>
          </a:prstGeom>
          <a:solidFill>
            <a:schemeClr val="bg1"/>
          </a:solidFill>
        </p:spPr>
        <p:txBody>
          <a:bodyPr/>
          <a:lstStyle>
            <a:lvl1pPr marL="0" indent="0" algn="ctr">
              <a:buNone/>
              <a:defRPr/>
            </a:lvl1pPr>
          </a:lstStyle>
          <a:p>
            <a:r>
              <a:rPr lang="en-US" dirty="0"/>
              <a:t>Insert Photo or Graphic</a:t>
            </a:r>
          </a:p>
        </p:txBody>
      </p:sp>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246448" y="3328354"/>
            <a:ext cx="3246396"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246447" y="505618"/>
            <a:ext cx="3246396"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err="1"/>
              <a:t>HeadlineText</a:t>
            </a:r>
            <a:endParaRPr lang="en-US" dirty="0"/>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656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Content Slide -  Vertical Blue/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8"/>
            <a:ext cx="3377076" cy="1462617"/>
          </a:xfrm>
        </p:spPr>
        <p:txBody>
          <a:bodyPr lIns="0" tIns="0" rIns="0" bIns="0">
            <a:noAutofit/>
          </a:bodyPr>
          <a:lstStyle>
            <a:lvl1pPr marL="0" indent="0">
              <a:spcBef>
                <a:spcPts val="0"/>
              </a:spcBef>
              <a:buNone/>
              <a:defRPr sz="32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0"/>
            <a:ext cx="3377076" cy="1462617"/>
          </a:xfrm>
        </p:spPr>
        <p:txBody>
          <a:bodyPr lIns="0" tIns="0" rIns="0" bIns="0" anchor="b">
            <a:noAutofit/>
          </a:bodyPr>
          <a:lstStyle>
            <a:lvl1pPr marL="0" indent="0">
              <a:buNone/>
              <a:defRPr sz="2400" b="0">
                <a:solidFill>
                  <a:schemeClr val="bg1"/>
                </a:solidFill>
              </a:defRPr>
            </a:lvl1pPr>
          </a:lstStyle>
          <a:p>
            <a:pPr lvl="0"/>
            <a:r>
              <a:rPr lang="en-US" dirty="0"/>
              <a:t>Supporting text</a:t>
            </a:r>
          </a:p>
        </p:txBody>
      </p:sp>
      <p:sp>
        <p:nvSpPr>
          <p:cNvPr id="18" name="Text Placeholder 3">
            <a:extLst>
              <a:ext uri="{FF2B5EF4-FFF2-40B4-BE49-F238E27FC236}">
                <a16:creationId xmlns:a16="http://schemas.microsoft.com/office/drawing/2014/main" id="{B9D9A409-41A5-4169-9C7B-EB86F21FDCBB}"/>
              </a:ext>
            </a:extLst>
          </p:cNvPr>
          <p:cNvSpPr>
            <a:spLocks noGrp="1"/>
          </p:cNvSpPr>
          <p:nvPr>
            <p:ph type="body" sz="quarter" idx="56" hasCustomPrompt="1"/>
          </p:nvPr>
        </p:nvSpPr>
        <p:spPr>
          <a:xfrm>
            <a:off x="3873390" y="3437845"/>
            <a:ext cx="8318610" cy="3420155"/>
          </a:xfrm>
          <a:prstGeom prst="rect">
            <a:avLst/>
          </a:prstGeo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3873389" y="-15797"/>
            <a:ext cx="8318610" cy="3423395"/>
          </a:xfrm>
          <a:prstGeom prst="rect">
            <a:avLst/>
          </a:prstGeom>
          <a:solidFill>
            <a:schemeClr val="bg1"/>
          </a:solidFill>
        </p:spPr>
        <p:txBody>
          <a:bodyPr/>
          <a:lstStyle>
            <a:lvl1pPr marL="0" indent="0" algn="ctr">
              <a:buNone/>
              <a:defRPr/>
            </a:lvl1pPr>
          </a:lstStyle>
          <a:p>
            <a:r>
              <a:rPr lang="en-US" dirty="0"/>
              <a:t>Insert Photo or Graphic</a:t>
            </a:r>
          </a:p>
        </p:txBody>
      </p:sp>
      <p:pic>
        <p:nvPicPr>
          <p:cNvPr id="7" name="Picture 6">
            <a:extLst>
              <a:ext uri="{FF2B5EF4-FFF2-40B4-BE49-F238E27FC236}">
                <a16:creationId xmlns:a16="http://schemas.microsoft.com/office/drawing/2014/main" id="{D02B88BD-BF6B-FE42-AC83-DB030571246B}"/>
              </a:ext>
            </a:extLst>
          </p:cNvPr>
          <p:cNvPicPr>
            <a:picLocks noChangeAspect="1"/>
          </p:cNvPicPr>
          <p:nvPr userDrawn="1"/>
        </p:nvPicPr>
        <p:blipFill rotWithShape="1">
          <a:blip r:embed="rId2"/>
          <a:srcRect/>
          <a:stretch/>
        </p:blipFill>
        <p:spPr>
          <a:xfrm>
            <a:off x="384" y="-1"/>
            <a:ext cx="3872619" cy="6928023"/>
          </a:xfrm>
          <a:prstGeom prst="rect">
            <a:avLst/>
          </a:prstGeom>
        </p:spPr>
      </p:pic>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246448" y="3328354"/>
            <a:ext cx="3246396"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246447" y="505618"/>
            <a:ext cx="3246396"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err="1"/>
              <a:t>HeadlineText</a:t>
            </a:r>
            <a:endParaRPr lang="en-US" dirty="0"/>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209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A518A13-D7FD-DB42-8E6C-9455FBFF1BA1}"/>
              </a:ext>
            </a:extLst>
          </p:cNvPr>
          <p:cNvSpPr>
            <a:spLocks noGrp="1"/>
          </p:cNvSpPr>
          <p:nvPr>
            <p:ph type="title"/>
          </p:nvPr>
        </p:nvSpPr>
        <p:spPr>
          <a:xfrm>
            <a:off x="467360"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35C9709E-016A-F741-BAF1-B8B057C10A8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0361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4B5C5-4CB1-6445-9E92-4B0445165659}"/>
              </a:ext>
            </a:extLst>
          </p:cNvPr>
          <p:cNvSpPr>
            <a:spLocks noGrp="1"/>
          </p:cNvSpPr>
          <p:nvPr>
            <p:ph type="title"/>
          </p:nvPr>
        </p:nvSpPr>
        <p:spPr>
          <a:xfrm>
            <a:off x="433466" y="1"/>
            <a:ext cx="11252210" cy="1187952"/>
          </a:xfrm>
        </p:spPr>
        <p:txBody>
          <a:bodyPr/>
          <a:lstStyle>
            <a:lvl1pPr algn="ctr">
              <a:defRPr lang="en-US" sz="3600" b="1" kern="1200" dirty="0">
                <a:solidFill>
                  <a:srgbClr val="00A7DF"/>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Footer Placeholder 11">
            <a:extLst>
              <a:ext uri="{FF2B5EF4-FFF2-40B4-BE49-F238E27FC236}">
                <a16:creationId xmlns:a16="http://schemas.microsoft.com/office/drawing/2014/main" id="{F9FE7C64-F623-9A45-8DFC-E7B8113E5AA3}"/>
              </a:ext>
            </a:extLst>
          </p:cNvPr>
          <p:cNvSpPr>
            <a:spLocks noGrp="1"/>
          </p:cNvSpPr>
          <p:nvPr>
            <p:ph type="ftr" sz="quarter" idx="13"/>
          </p:nvPr>
        </p:nvSpPr>
        <p:spPr/>
        <p:txBody>
          <a:bodyPr/>
          <a:lstStyle/>
          <a:p>
            <a:endParaRPr lang="en-US" dirty="0"/>
          </a:p>
        </p:txBody>
      </p:sp>
      <p:sp>
        <p:nvSpPr>
          <p:cNvPr id="14" name="Slide Number Placeholder 5">
            <a:extLst>
              <a:ext uri="{FF2B5EF4-FFF2-40B4-BE49-F238E27FC236}">
                <a16:creationId xmlns:a16="http://schemas.microsoft.com/office/drawing/2014/main" id="{D293FDD0-ECC6-2D4E-BED6-C1B65C87C79C}"/>
              </a:ext>
            </a:extLst>
          </p:cNvPr>
          <p:cNvSpPr>
            <a:spLocks noGrp="1"/>
          </p:cNvSpPr>
          <p:nvPr>
            <p:ph type="sldNum" sz="quarter" idx="12"/>
          </p:nvPr>
        </p:nvSpPr>
        <p:spPr>
          <a:xfrm>
            <a:off x="343988" y="6356349"/>
            <a:ext cx="631371" cy="365125"/>
          </a:xfrm>
          <a:prstGeom prst="rect">
            <a:avLst/>
          </a:prstGeom>
        </p:spPr>
        <p:txBody>
          <a:bodyPr/>
          <a:lstStyle>
            <a:lvl1pPr>
              <a:defRPr>
                <a:solidFill>
                  <a:srgbClr val="607A8C"/>
                </a:solidFill>
              </a:defRPr>
            </a:lvl1pPr>
          </a:lstStyle>
          <a:p>
            <a:fld id="{60BCB258-124A-4017-9814-FEFA4F8679C6}" type="slidenum">
              <a:rPr lang="en-US" smtClean="0"/>
              <a:pPr/>
              <a:t>‹#›</a:t>
            </a:fld>
            <a:endParaRPr lang="en-US" dirty="0"/>
          </a:p>
        </p:txBody>
      </p:sp>
      <p:pic>
        <p:nvPicPr>
          <p:cNvPr id="15" name="Picture 14">
            <a:extLst>
              <a:ext uri="{FF2B5EF4-FFF2-40B4-BE49-F238E27FC236}">
                <a16:creationId xmlns:a16="http://schemas.microsoft.com/office/drawing/2014/main" id="{9563230B-CDDD-A44D-9258-63ECCD120564}"/>
              </a:ext>
            </a:extLst>
          </p:cNvPr>
          <p:cNvPicPr>
            <a:picLocks noChangeAspect="1"/>
          </p:cNvPicPr>
          <p:nvPr userDrawn="1"/>
        </p:nvPicPr>
        <p:blipFill>
          <a:blip r:embed="rId2"/>
          <a:stretch>
            <a:fillRect/>
          </a:stretch>
        </p:blipFill>
        <p:spPr>
          <a:xfrm>
            <a:off x="10117460" y="6409524"/>
            <a:ext cx="1730552" cy="258774"/>
          </a:xfrm>
          <a:prstGeom prst="rect">
            <a:avLst/>
          </a:prstGeom>
        </p:spPr>
      </p:pic>
      <p:cxnSp>
        <p:nvCxnSpPr>
          <p:cNvPr id="18" name="Straight Connector 17">
            <a:extLst>
              <a:ext uri="{FF2B5EF4-FFF2-40B4-BE49-F238E27FC236}">
                <a16:creationId xmlns:a16="http://schemas.microsoft.com/office/drawing/2014/main" id="{51F93091-BBA4-C34D-8CD8-3FABCF3EE2FD}"/>
              </a:ext>
            </a:extLst>
          </p:cNvPr>
          <p:cNvCxnSpPr>
            <a:cxnSpLocks/>
          </p:cNvCxnSpPr>
          <p:nvPr userDrawn="1"/>
        </p:nvCxnSpPr>
        <p:spPr>
          <a:xfrm>
            <a:off x="0" y="1014106"/>
            <a:ext cx="12192000"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327506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604D1C-7B4B-644B-BC69-612DB6294B85}"/>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858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EE5395-DE43-C846-9F56-326DA4275319}"/>
              </a:ext>
            </a:extLst>
          </p:cNvPr>
          <p:cNvPicPr>
            <a:picLocks noChangeAspect="1"/>
          </p:cNvPicPr>
          <p:nvPr userDrawn="1"/>
        </p:nvPicPr>
        <p:blipFill rotWithShape="1">
          <a:blip r:embed="rId2"/>
          <a:srcRect/>
          <a:stretch/>
        </p:blipFill>
        <p:spPr>
          <a:xfrm>
            <a:off x="1120" y="0"/>
            <a:ext cx="12189760" cy="6308201"/>
          </a:xfrm>
          <a:prstGeom prst="rect">
            <a:avLst/>
          </a:prstGeom>
        </p:spPr>
      </p:pic>
      <p:sp>
        <p:nvSpPr>
          <p:cNvPr id="2" name="Title 1">
            <a:extLst>
              <a:ext uri="{FF2B5EF4-FFF2-40B4-BE49-F238E27FC236}">
                <a16:creationId xmlns:a16="http://schemas.microsoft.com/office/drawing/2014/main" id="{A3CD68AB-F10A-2142-8018-A028BE70E9AF}"/>
              </a:ext>
            </a:extLst>
          </p:cNvPr>
          <p:cNvSpPr>
            <a:spLocks noGrp="1"/>
          </p:cNvSpPr>
          <p:nvPr>
            <p:ph type="title" hasCustomPrompt="1"/>
          </p:nvPr>
        </p:nvSpPr>
        <p:spPr>
          <a:xfrm>
            <a:off x="499872" y="2139061"/>
            <a:ext cx="10515600" cy="1325563"/>
          </a:xfrm>
          <a:prstGeom prst="rect">
            <a:avLst/>
          </a:prstGeom>
        </p:spPr>
        <p:txBody>
          <a:bodyPr anchor="b"/>
          <a:lstStyle>
            <a:lvl1pPr>
              <a:defRPr>
                <a:solidFill>
                  <a:schemeClr val="bg1"/>
                </a:solidFill>
              </a:defRPr>
            </a:lvl1pPr>
          </a:lstStyle>
          <a:p>
            <a:r>
              <a:rPr lang="en-US" dirty="0"/>
              <a:t>Transition Slide Title</a:t>
            </a:r>
          </a:p>
        </p:txBody>
      </p:sp>
      <p:sp>
        <p:nvSpPr>
          <p:cNvPr id="4" name="Title 1">
            <a:extLst>
              <a:ext uri="{FF2B5EF4-FFF2-40B4-BE49-F238E27FC236}">
                <a16:creationId xmlns:a16="http://schemas.microsoft.com/office/drawing/2014/main" id="{66CB2B33-D549-BE47-BEA8-9876957F062F}"/>
              </a:ext>
            </a:extLst>
          </p:cNvPr>
          <p:cNvSpPr txBox="1">
            <a:spLocks/>
          </p:cNvSpPr>
          <p:nvPr userDrawn="1"/>
        </p:nvSpPr>
        <p:spPr>
          <a:xfrm>
            <a:off x="490728" y="3656965"/>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sz="2800" b="0" dirty="0"/>
              <a:t>Subtitle</a:t>
            </a:r>
          </a:p>
        </p:txBody>
      </p:sp>
      <p:sp>
        <p:nvSpPr>
          <p:cNvPr id="5" name="TextBox 4">
            <a:extLst>
              <a:ext uri="{FF2B5EF4-FFF2-40B4-BE49-F238E27FC236}">
                <a16:creationId xmlns:a16="http://schemas.microsoft.com/office/drawing/2014/main" id="{788BC05A-5D15-214F-9303-7D2691D72C4B}"/>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426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7_Content Slide -  Vertical Blue/photo">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3873389" y="-15797"/>
            <a:ext cx="2084832"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
        <p:nvSpPr>
          <p:cNvPr id="19" name="Picture Placeholder 2">
            <a:extLst>
              <a:ext uri="{FF2B5EF4-FFF2-40B4-BE49-F238E27FC236}">
                <a16:creationId xmlns:a16="http://schemas.microsoft.com/office/drawing/2014/main" id="{DA7D549C-D933-8549-BCD7-9D5336BBE433}"/>
              </a:ext>
            </a:extLst>
          </p:cNvPr>
          <p:cNvSpPr>
            <a:spLocks noGrp="1"/>
          </p:cNvSpPr>
          <p:nvPr>
            <p:ph type="pic" sz="quarter" idx="58" hasCustomPrompt="1"/>
          </p:nvPr>
        </p:nvSpPr>
        <p:spPr>
          <a:xfrm>
            <a:off x="5958221" y="-15797"/>
            <a:ext cx="2084832"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20" name="Picture Placeholder 2">
            <a:extLst>
              <a:ext uri="{FF2B5EF4-FFF2-40B4-BE49-F238E27FC236}">
                <a16:creationId xmlns:a16="http://schemas.microsoft.com/office/drawing/2014/main" id="{1C35E355-9AF5-FD4E-8B27-D9CFE85CE1ED}"/>
              </a:ext>
            </a:extLst>
          </p:cNvPr>
          <p:cNvSpPr>
            <a:spLocks noGrp="1"/>
          </p:cNvSpPr>
          <p:nvPr>
            <p:ph type="pic" sz="quarter" idx="59" hasCustomPrompt="1"/>
          </p:nvPr>
        </p:nvSpPr>
        <p:spPr>
          <a:xfrm>
            <a:off x="8039796" y="-15797"/>
            <a:ext cx="2092537"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21" name="Picture Placeholder 2">
            <a:extLst>
              <a:ext uri="{FF2B5EF4-FFF2-40B4-BE49-F238E27FC236}">
                <a16:creationId xmlns:a16="http://schemas.microsoft.com/office/drawing/2014/main" id="{D71922ED-BB70-AC4F-BA61-3FF9BDD3E06B}"/>
              </a:ext>
            </a:extLst>
          </p:cNvPr>
          <p:cNvSpPr>
            <a:spLocks noGrp="1"/>
          </p:cNvSpPr>
          <p:nvPr>
            <p:ph type="pic" sz="quarter" idx="60" hasCustomPrompt="1"/>
          </p:nvPr>
        </p:nvSpPr>
        <p:spPr>
          <a:xfrm>
            <a:off x="10124628" y="-15797"/>
            <a:ext cx="2067372" cy="6869886"/>
          </a:xfrm>
          <a:prstGeom prst="rect">
            <a:avLst/>
          </a:prstGeom>
          <a:solidFill>
            <a:schemeClr val="bg1"/>
          </a:solidFill>
        </p:spPr>
        <p:txBody>
          <a:bodyPr/>
          <a:lstStyle>
            <a:lvl1pPr marL="0" indent="0" algn="ctr">
              <a:buNone/>
              <a:defRPr/>
            </a:lvl1pPr>
          </a:lstStyle>
          <a:p>
            <a:r>
              <a:rPr lang="en-US" dirty="0"/>
              <a:t>Insert Photo or Graphic</a:t>
            </a:r>
          </a:p>
        </p:txBody>
      </p:sp>
      <p:pic>
        <p:nvPicPr>
          <p:cNvPr id="13" name="Picture 12">
            <a:extLst>
              <a:ext uri="{FF2B5EF4-FFF2-40B4-BE49-F238E27FC236}">
                <a16:creationId xmlns:a16="http://schemas.microsoft.com/office/drawing/2014/main" id="{8F219FD0-C8FA-BF4E-86DD-4BA1FCBC487E}"/>
              </a:ext>
            </a:extLst>
          </p:cNvPr>
          <p:cNvPicPr>
            <a:picLocks noChangeAspect="1"/>
          </p:cNvPicPr>
          <p:nvPr userDrawn="1"/>
        </p:nvPicPr>
        <p:blipFill rotWithShape="1">
          <a:blip r:embed="rId2"/>
          <a:srcRect/>
          <a:stretch/>
        </p:blipFill>
        <p:spPr>
          <a:xfrm>
            <a:off x="385" y="-1"/>
            <a:ext cx="3872619" cy="6928023"/>
          </a:xfrm>
          <a:prstGeom prst="rect">
            <a:avLst/>
          </a:prstGeom>
        </p:spPr>
      </p:pic>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246447" y="505618"/>
            <a:ext cx="3246396"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err="1"/>
              <a:t>HeadlineText</a:t>
            </a:r>
            <a:endParaRPr lang="en-US" dirty="0"/>
          </a:p>
        </p:txBody>
      </p:sp>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246448" y="3328354"/>
            <a:ext cx="3246396"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Tree>
    <p:extLst>
      <p:ext uri="{BB962C8B-B14F-4D97-AF65-F5344CB8AC3E}">
        <p14:creationId xmlns:p14="http://schemas.microsoft.com/office/powerpoint/2010/main" val="3085285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B663E-6B4F-684C-BBC8-9A902CFF8F7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459602" y="1499270"/>
            <a:ext cx="3068949" cy="1689967"/>
          </a:xfrm>
          <a:prstGeom prst="rect">
            <a:avLst/>
          </a:prstGeom>
        </p:spPr>
      </p:pic>
      <p:sp>
        <p:nvSpPr>
          <p:cNvPr id="11" name="Text Placeholder 7">
            <a:extLst>
              <a:ext uri="{FF2B5EF4-FFF2-40B4-BE49-F238E27FC236}">
                <a16:creationId xmlns:a16="http://schemas.microsoft.com/office/drawing/2014/main" id="{1EBAD03F-1EA4-824A-87EF-A6C00E3B6F01}"/>
              </a:ext>
            </a:extLst>
          </p:cNvPr>
          <p:cNvSpPr>
            <a:spLocks noGrp="1"/>
          </p:cNvSpPr>
          <p:nvPr>
            <p:ph type="body" sz="quarter" idx="10" hasCustomPrompt="1"/>
          </p:nvPr>
        </p:nvSpPr>
        <p:spPr>
          <a:xfrm>
            <a:off x="6507804" y="1497142"/>
            <a:ext cx="5059356" cy="1605995"/>
          </a:xfrm>
          <a:prstGeom prst="rect">
            <a:avLst/>
          </a:prstGeom>
        </p:spPr>
        <p:txBody>
          <a:bodyPr anchor="b" anchorCtr="0">
            <a:noAutofit/>
          </a:bodyPr>
          <a:lstStyle>
            <a:lvl1pPr marL="0" indent="0">
              <a:buNone/>
              <a:defRPr sz="4000" b="1" i="0" baseline="0">
                <a:latin typeface="Arial" panose="020B0604020202020204" pitchFamily="34" charset="0"/>
                <a:cs typeface="Arial" panose="020B0604020202020204" pitchFamily="34" charset="0"/>
              </a:defRPr>
            </a:lvl1pPr>
          </a:lstStyle>
          <a:p>
            <a:pPr lvl="0"/>
            <a:r>
              <a:rPr lang="en-US" dirty="0"/>
              <a:t>Q&amp;A or Thank You</a:t>
            </a:r>
          </a:p>
        </p:txBody>
      </p:sp>
      <p:sp>
        <p:nvSpPr>
          <p:cNvPr id="13" name="TextBox 12">
            <a:extLst>
              <a:ext uri="{FF2B5EF4-FFF2-40B4-BE49-F238E27FC236}">
                <a16:creationId xmlns:a16="http://schemas.microsoft.com/office/drawing/2014/main" id="{6F698B18-0499-3347-930D-C506703E4D58}"/>
              </a:ext>
            </a:extLst>
          </p:cNvPr>
          <p:cNvSpPr txBox="1"/>
          <p:nvPr userDrawn="1"/>
        </p:nvSpPr>
        <p:spPr>
          <a:xfrm>
            <a:off x="6507807" y="3428789"/>
            <a:ext cx="3349425" cy="421484"/>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i="0" dirty="0">
                <a:solidFill>
                  <a:srgbClr val="5E6A71"/>
                </a:solidFill>
                <a:latin typeface="Arial" panose="020B0604020202020204" pitchFamily="34" charset="0"/>
                <a:cs typeface="Arial" panose="020B0604020202020204" pitchFamily="34" charset="0"/>
              </a:rPr>
              <a:t>cleancities.energy.gov</a:t>
            </a:r>
          </a:p>
        </p:txBody>
      </p:sp>
      <p:cxnSp>
        <p:nvCxnSpPr>
          <p:cNvPr id="15" name="Straight Connector 14">
            <a:extLst>
              <a:ext uri="{FF2B5EF4-FFF2-40B4-BE49-F238E27FC236}">
                <a16:creationId xmlns:a16="http://schemas.microsoft.com/office/drawing/2014/main" id="{D229E3E0-9F15-AA4F-8502-395FD622ABFB}"/>
              </a:ext>
            </a:extLst>
          </p:cNvPr>
          <p:cNvCxnSpPr>
            <a:cxnSpLocks/>
          </p:cNvCxnSpPr>
          <p:nvPr userDrawn="1"/>
        </p:nvCxnSpPr>
        <p:spPr>
          <a:xfrm>
            <a:off x="6507804" y="3346493"/>
            <a:ext cx="5684196" cy="10108"/>
          </a:xfrm>
          <a:prstGeom prst="line">
            <a:avLst/>
          </a:prstGeom>
          <a:ln w="15875">
            <a:solidFill>
              <a:srgbClr val="04BA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1E96FCE-5790-A842-8807-51E9A89EE9B8}"/>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7223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FDE199-2FED-F149-A95D-3872AB959A3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50E524A-340D-384B-A374-074B5AEF1ADE}"/>
              </a:ext>
            </a:extLst>
          </p:cNvPr>
          <p:cNvSpPr>
            <a:spLocks noGrp="1"/>
          </p:cNvSpPr>
          <p:nvPr>
            <p:ph type="sldNum" sz="quarter" idx="12"/>
          </p:nvPr>
        </p:nvSpPr>
        <p:spPr>
          <a:xfrm>
            <a:off x="11560353" y="6356349"/>
            <a:ext cx="624840" cy="365125"/>
          </a:xfrm>
          <a:prstGeom prst="rect">
            <a:avLst/>
          </a:prstGeom>
        </p:spPr>
        <p:txBody>
          <a:bodyPr/>
          <a:lstStyle/>
          <a:p>
            <a:fld id="{60BCB258-124A-4017-9814-FEFA4F8679C6}" type="slidenum">
              <a:rPr lang="en-US" smtClean="0"/>
              <a:t>‹#›</a:t>
            </a:fld>
            <a:endParaRPr lang="en-US" dirty="0"/>
          </a:p>
        </p:txBody>
      </p:sp>
      <p:pic>
        <p:nvPicPr>
          <p:cNvPr id="6" name="Picture 5">
            <a:extLst>
              <a:ext uri="{FF2B5EF4-FFF2-40B4-BE49-F238E27FC236}">
                <a16:creationId xmlns:a16="http://schemas.microsoft.com/office/drawing/2014/main" id="{A1F39F47-24FB-7843-B617-BF93CEC0F30E}"/>
              </a:ext>
            </a:extLst>
          </p:cNvPr>
          <p:cNvPicPr>
            <a:picLocks noChangeAspect="1"/>
          </p:cNvPicPr>
          <p:nvPr userDrawn="1"/>
        </p:nvPicPr>
        <p:blipFill>
          <a:blip r:embed="rId2"/>
          <a:stretch>
            <a:fillRect/>
          </a:stretch>
        </p:blipFill>
        <p:spPr>
          <a:xfrm>
            <a:off x="319227" y="6409525"/>
            <a:ext cx="1730552" cy="258774"/>
          </a:xfrm>
          <a:prstGeom prst="rect">
            <a:avLst/>
          </a:prstGeom>
        </p:spPr>
      </p:pic>
      <p:sp>
        <p:nvSpPr>
          <p:cNvPr id="8" name="Title 1">
            <a:extLst>
              <a:ext uri="{FF2B5EF4-FFF2-40B4-BE49-F238E27FC236}">
                <a16:creationId xmlns:a16="http://schemas.microsoft.com/office/drawing/2014/main" id="{B1C291B4-1DDA-4144-9608-9F9E32FED662}"/>
              </a:ext>
            </a:extLst>
          </p:cNvPr>
          <p:cNvSpPr>
            <a:spLocks noGrp="1"/>
          </p:cNvSpPr>
          <p:nvPr>
            <p:ph type="title"/>
          </p:nvPr>
        </p:nvSpPr>
        <p:spPr>
          <a:xfrm>
            <a:off x="433466" y="1"/>
            <a:ext cx="11252210" cy="1187952"/>
          </a:xfrm>
        </p:spPr>
        <p:txBody>
          <a:bodyPr/>
          <a:lstStyle>
            <a:lvl1pPr algn="ctr">
              <a:defRPr lang="en-US" sz="3600" b="1" kern="1200" dirty="0">
                <a:solidFill>
                  <a:srgbClr val="00A7DF"/>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1C6C3110-B8A6-D542-BF7C-E9BA8EA3F65D}"/>
              </a:ext>
            </a:extLst>
          </p:cNvPr>
          <p:cNvCxnSpPr>
            <a:cxnSpLocks/>
          </p:cNvCxnSpPr>
          <p:nvPr userDrawn="1"/>
        </p:nvCxnSpPr>
        <p:spPr>
          <a:xfrm>
            <a:off x="0" y="1014106"/>
            <a:ext cx="12192000"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402239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05DBD8-1371-564B-9427-D77A2516F81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C3F305B-CBF1-4345-9BCF-1CDCE12EA43C}"/>
              </a:ext>
            </a:extLst>
          </p:cNvPr>
          <p:cNvSpPr>
            <a:spLocks noGrp="1"/>
          </p:cNvSpPr>
          <p:nvPr>
            <p:ph type="sldNum" sz="quarter" idx="12"/>
          </p:nvPr>
        </p:nvSpPr>
        <p:spPr>
          <a:xfrm>
            <a:off x="343988" y="6356349"/>
            <a:ext cx="631371" cy="365125"/>
          </a:xfrm>
          <a:prstGeom prst="rect">
            <a:avLst/>
          </a:prstGeom>
        </p:spPr>
        <p:txBody>
          <a:bodyPr/>
          <a:lstStyle/>
          <a:p>
            <a:fld id="{60BCB258-124A-4017-9814-FEFA4F8679C6}" type="slidenum">
              <a:rPr lang="en-US" smtClean="0"/>
              <a:t>‹#›</a:t>
            </a:fld>
            <a:endParaRPr lang="en-US" dirty="0"/>
          </a:p>
        </p:txBody>
      </p:sp>
      <p:pic>
        <p:nvPicPr>
          <p:cNvPr id="7" name="Picture 6">
            <a:extLst>
              <a:ext uri="{FF2B5EF4-FFF2-40B4-BE49-F238E27FC236}">
                <a16:creationId xmlns:a16="http://schemas.microsoft.com/office/drawing/2014/main" id="{E83C08D4-85C0-5B43-99C0-3C54046B7AD1}"/>
              </a:ext>
            </a:extLst>
          </p:cNvPr>
          <p:cNvPicPr>
            <a:picLocks noChangeAspect="1"/>
          </p:cNvPicPr>
          <p:nvPr userDrawn="1"/>
        </p:nvPicPr>
        <p:blipFill>
          <a:blip r:embed="rId2"/>
          <a:stretch>
            <a:fillRect/>
          </a:stretch>
        </p:blipFill>
        <p:spPr>
          <a:xfrm>
            <a:off x="10117460" y="6409524"/>
            <a:ext cx="1730552" cy="258774"/>
          </a:xfrm>
          <a:prstGeom prst="rect">
            <a:avLst/>
          </a:prstGeom>
        </p:spPr>
      </p:pic>
    </p:spTree>
    <p:extLst>
      <p:ext uri="{BB962C8B-B14F-4D97-AF65-F5344CB8AC3E}">
        <p14:creationId xmlns:p14="http://schemas.microsoft.com/office/powerpoint/2010/main" val="345696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05DBD8-1371-564B-9427-D77A2516F81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Slide Number Placeholder 4">
            <a:extLst>
              <a:ext uri="{FF2B5EF4-FFF2-40B4-BE49-F238E27FC236}">
                <a16:creationId xmlns:a16="http://schemas.microsoft.com/office/drawing/2014/main" id="{51EE3E0F-D678-8944-803E-E5D127408DB6}"/>
              </a:ext>
            </a:extLst>
          </p:cNvPr>
          <p:cNvSpPr>
            <a:spLocks noGrp="1"/>
          </p:cNvSpPr>
          <p:nvPr>
            <p:ph type="sldNum" sz="quarter" idx="12"/>
          </p:nvPr>
        </p:nvSpPr>
        <p:spPr>
          <a:xfrm>
            <a:off x="11560353" y="6356349"/>
            <a:ext cx="624840" cy="365125"/>
          </a:xfrm>
          <a:prstGeom prst="rect">
            <a:avLst/>
          </a:prstGeom>
        </p:spPr>
        <p:txBody>
          <a:bodyPr/>
          <a:lstStyle/>
          <a:p>
            <a:fld id="{60BCB258-124A-4017-9814-FEFA4F8679C6}" type="slidenum">
              <a:rPr lang="en-US" smtClean="0"/>
              <a:t>‹#›</a:t>
            </a:fld>
            <a:endParaRPr lang="en-US" dirty="0"/>
          </a:p>
        </p:txBody>
      </p:sp>
      <p:pic>
        <p:nvPicPr>
          <p:cNvPr id="9" name="Picture 8">
            <a:extLst>
              <a:ext uri="{FF2B5EF4-FFF2-40B4-BE49-F238E27FC236}">
                <a16:creationId xmlns:a16="http://schemas.microsoft.com/office/drawing/2014/main" id="{3C6560CA-A837-3A48-A966-EC4C5EE40FE5}"/>
              </a:ext>
            </a:extLst>
          </p:cNvPr>
          <p:cNvPicPr>
            <a:picLocks noChangeAspect="1"/>
          </p:cNvPicPr>
          <p:nvPr userDrawn="1"/>
        </p:nvPicPr>
        <p:blipFill>
          <a:blip r:embed="rId2"/>
          <a:stretch>
            <a:fillRect/>
          </a:stretch>
        </p:blipFill>
        <p:spPr>
          <a:xfrm>
            <a:off x="319227" y="6409525"/>
            <a:ext cx="1730552" cy="258774"/>
          </a:xfrm>
          <a:prstGeom prst="rect">
            <a:avLst/>
          </a:prstGeom>
        </p:spPr>
      </p:pic>
    </p:spTree>
    <p:extLst>
      <p:ext uri="{BB962C8B-B14F-4D97-AF65-F5344CB8AC3E}">
        <p14:creationId xmlns:p14="http://schemas.microsoft.com/office/powerpoint/2010/main" val="2635878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E1BF45-B1C7-D74A-AC24-D18749B27D3E}"/>
              </a:ext>
            </a:extLst>
          </p:cNvPr>
          <p:cNvSpPr>
            <a:spLocks noGrp="1"/>
          </p:cNvSpPr>
          <p:nvPr>
            <p:ph type="dt" sz="half" idx="10"/>
          </p:nvPr>
        </p:nvSpPr>
        <p:spPr>
          <a:xfrm>
            <a:off x="838200" y="6356350"/>
            <a:ext cx="2743200" cy="365125"/>
          </a:xfrm>
          <a:prstGeom prst="rect">
            <a:avLst/>
          </a:prstGeom>
        </p:spPr>
        <p:txBody>
          <a:bodyPr/>
          <a:lstStyle/>
          <a:p>
            <a:fld id="{890C4215-7BE3-B64A-964D-2419DA953752}" type="datetime1">
              <a:rPr lang="en-US" smtClean="0"/>
              <a:t>6/24/22</a:t>
            </a:fld>
            <a:endParaRPr lang="en-US" dirty="0"/>
          </a:p>
        </p:txBody>
      </p:sp>
      <p:sp>
        <p:nvSpPr>
          <p:cNvPr id="3" name="Footer Placeholder 2">
            <a:extLst>
              <a:ext uri="{FF2B5EF4-FFF2-40B4-BE49-F238E27FC236}">
                <a16:creationId xmlns:a16="http://schemas.microsoft.com/office/drawing/2014/main" id="{AF05DBD8-1371-564B-9427-D77A2516F81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3A0EE3E-49DE-0548-8DD2-05A77B658DAD}"/>
              </a:ext>
            </a:extLst>
          </p:cNvPr>
          <p:cNvSpPr>
            <a:spLocks noGrp="1"/>
          </p:cNvSpPr>
          <p:nvPr>
            <p:ph type="sldNum" sz="quarter" idx="12"/>
          </p:nvPr>
        </p:nvSpPr>
        <p:spPr>
          <a:xfrm>
            <a:off x="8610600" y="6356350"/>
            <a:ext cx="2743200" cy="365125"/>
          </a:xfrm>
          <a:prstGeom prst="rect">
            <a:avLst/>
          </a:prstGeom>
        </p:spPr>
        <p:txBody>
          <a:bodyPr/>
          <a:lstStyle/>
          <a:p>
            <a:fld id="{60BCB258-124A-4017-9814-FEFA4F8679C6}" type="slidenum">
              <a:rPr lang="en-US" smtClean="0"/>
              <a:t>‹#›</a:t>
            </a:fld>
            <a:endParaRPr lang="en-US" dirty="0"/>
          </a:p>
        </p:txBody>
      </p:sp>
    </p:spTree>
    <p:extLst>
      <p:ext uri="{BB962C8B-B14F-4D97-AF65-F5344CB8AC3E}">
        <p14:creationId xmlns:p14="http://schemas.microsoft.com/office/powerpoint/2010/main" val="16576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73FB-C322-6644-BFCE-8A7E1D8D5F79}"/>
              </a:ext>
            </a:extLst>
          </p:cNvPr>
          <p:cNvSpPr>
            <a:spLocks noGrp="1"/>
          </p:cNvSpPr>
          <p:nvPr>
            <p:ph type="title"/>
          </p:nvPr>
        </p:nvSpPr>
        <p:spPr>
          <a:xfrm>
            <a:off x="838200" y="-126124"/>
            <a:ext cx="10515600" cy="1325563"/>
          </a:xfrm>
        </p:spPr>
        <p:txBody>
          <a:bodyPr/>
          <a:lstStyle>
            <a:lvl1pPr algn="ctr">
              <a:defRPr lang="en-US" sz="3600" b="1" kern="1200">
                <a:solidFill>
                  <a:srgbClr val="00A7DF"/>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49FC4A0-D9CF-0049-A5C6-345ECBD8E96F}"/>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E3D9857-D37A-1F4C-8FDF-5AB22BA7D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9ECFB34-FE0F-8842-A386-A10E7201D97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20C3D24-3B01-A14F-AEE5-97564110C814}"/>
              </a:ext>
            </a:extLst>
          </p:cNvPr>
          <p:cNvSpPr>
            <a:spLocks noGrp="1"/>
          </p:cNvSpPr>
          <p:nvPr>
            <p:ph type="sldNum" sz="quarter" idx="12"/>
          </p:nvPr>
        </p:nvSpPr>
        <p:spPr>
          <a:xfrm>
            <a:off x="278536" y="6351105"/>
            <a:ext cx="2743200" cy="365125"/>
          </a:xfrm>
          <a:prstGeom prst="rect">
            <a:avLst/>
          </a:prstGeom>
        </p:spPr>
        <p:txBody>
          <a:bodyPr/>
          <a:lstStyle/>
          <a:p>
            <a:fld id="{60BCB258-124A-4017-9814-FEFA4F8679C6}" type="slidenum">
              <a:rPr lang="en-US" smtClean="0"/>
              <a:t>‹#›</a:t>
            </a:fld>
            <a:endParaRPr lang="en-US" dirty="0"/>
          </a:p>
        </p:txBody>
      </p:sp>
      <p:pic>
        <p:nvPicPr>
          <p:cNvPr id="8" name="Picture 7">
            <a:extLst>
              <a:ext uri="{FF2B5EF4-FFF2-40B4-BE49-F238E27FC236}">
                <a16:creationId xmlns:a16="http://schemas.microsoft.com/office/drawing/2014/main" id="{9AACB648-21AF-2849-90EE-BBC188FC8955}"/>
              </a:ext>
            </a:extLst>
          </p:cNvPr>
          <p:cNvPicPr>
            <a:picLocks noChangeAspect="1"/>
          </p:cNvPicPr>
          <p:nvPr userDrawn="1"/>
        </p:nvPicPr>
        <p:blipFill>
          <a:blip r:embed="rId2"/>
          <a:stretch>
            <a:fillRect/>
          </a:stretch>
        </p:blipFill>
        <p:spPr>
          <a:xfrm>
            <a:off x="10182912" y="6404280"/>
            <a:ext cx="1730552" cy="258774"/>
          </a:xfrm>
          <a:prstGeom prst="rect">
            <a:avLst/>
          </a:prstGeom>
        </p:spPr>
      </p:pic>
      <p:cxnSp>
        <p:nvCxnSpPr>
          <p:cNvPr id="11" name="Straight Connector 10">
            <a:extLst>
              <a:ext uri="{FF2B5EF4-FFF2-40B4-BE49-F238E27FC236}">
                <a16:creationId xmlns:a16="http://schemas.microsoft.com/office/drawing/2014/main" id="{84A261BC-23E2-7E43-829C-65CBE0F2EE9C}"/>
              </a:ext>
            </a:extLst>
          </p:cNvPr>
          <p:cNvCxnSpPr>
            <a:cxnSpLocks/>
          </p:cNvCxnSpPr>
          <p:nvPr userDrawn="1"/>
        </p:nvCxnSpPr>
        <p:spPr>
          <a:xfrm>
            <a:off x="0" y="1014106"/>
            <a:ext cx="12192000"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681099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4809CA-BECC-7845-B8D7-E87040FE3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132F1-60D3-6245-A0BD-1EC4F09FD6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41F7EBD-C0AF-E54C-996A-CE2E4E0F6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FE755445-8964-C546-9D07-C1BC16FEFB02}"/>
              </a:ext>
            </a:extLst>
          </p:cNvPr>
          <p:cNvSpPr>
            <a:spLocks noGrp="1"/>
          </p:cNvSpPr>
          <p:nvPr>
            <p:ph type="sldNum" sz="quarter" idx="4"/>
          </p:nvPr>
        </p:nvSpPr>
        <p:spPr>
          <a:xfrm>
            <a:off x="838200" y="6310312"/>
            <a:ext cx="637572" cy="365125"/>
          </a:xfrm>
          <a:prstGeom prst="rect">
            <a:avLst/>
          </a:prstGeom>
        </p:spPr>
        <p:txBody>
          <a:bodyPr/>
          <a:lstStyle>
            <a:lvl1pPr>
              <a:defRPr>
                <a:solidFill>
                  <a:srgbClr val="607A8C"/>
                </a:solidFill>
              </a:defRPr>
            </a:lvl1pPr>
          </a:lstStyle>
          <a:p>
            <a:fld id="{60BCB258-124A-4017-9814-FEFA4F8679C6}" type="slidenum">
              <a:rPr lang="en-US" smtClean="0"/>
              <a:pPr/>
              <a:t>‹#›</a:t>
            </a:fld>
            <a:endParaRPr lang="en-US" dirty="0"/>
          </a:p>
        </p:txBody>
      </p:sp>
    </p:spTree>
    <p:extLst>
      <p:ext uri="{BB962C8B-B14F-4D97-AF65-F5344CB8AC3E}">
        <p14:creationId xmlns:p14="http://schemas.microsoft.com/office/powerpoint/2010/main" val="2006055923"/>
      </p:ext>
    </p:extLst>
  </p:cSld>
  <p:clrMap bg1="lt1" tx1="dk1" bg2="lt2" tx2="dk2" accent1="accent1" accent2="accent2" accent3="accent3" accent4="accent4" accent5="accent5" accent6="accent6" hlink="hlink" folHlink="folHlink"/>
  <p:sldLayoutIdLst>
    <p:sldLayoutId id="2147483818" r:id="rId1"/>
    <p:sldLayoutId id="2147483709" r:id="rId2"/>
    <p:sldLayoutId id="2147483710" r:id="rId3"/>
    <p:sldLayoutId id="2147483714" r:id="rId4"/>
    <p:sldLayoutId id="2147483819" r:id="rId5"/>
    <p:sldLayoutId id="2147483820" r:id="rId6"/>
    <p:sldLayoutId id="2147483816" r:id="rId7"/>
    <p:sldLayoutId id="2147483715" r:id="rId8"/>
    <p:sldLayoutId id="2147483712" r:id="rId9"/>
    <p:sldLayoutId id="2147483821" r:id="rId10"/>
    <p:sldLayoutId id="2147483713" r:id="rId11"/>
    <p:sldLayoutId id="2147483844" r:id="rId12"/>
    <p:sldLayoutId id="2147483716" r:id="rId13"/>
    <p:sldLayoutId id="2147483717" r:id="rId14"/>
    <p:sldLayoutId id="2147483718" r:id="rId15"/>
    <p:sldLayoutId id="2147483719" r:id="rId16"/>
    <p:sldLayoutId id="2147483845" r:id="rId17"/>
    <p:sldLayoutId id="2147483846"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D479E0-6268-8C48-A079-01BD40B62D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9A307A-0D95-0A46-B600-B78845879F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01F61-CDB3-D944-9F96-71709F2530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067CB-ABBF-9B4F-81C9-D51FEC82D1A3}" type="datetime1">
              <a:rPr lang="en-US" smtClean="0"/>
              <a:t>6/24/22</a:t>
            </a:fld>
            <a:endParaRPr lang="en-US" dirty="0"/>
          </a:p>
        </p:txBody>
      </p:sp>
      <p:sp>
        <p:nvSpPr>
          <p:cNvPr id="5" name="Footer Placeholder 4">
            <a:extLst>
              <a:ext uri="{FF2B5EF4-FFF2-40B4-BE49-F238E27FC236}">
                <a16:creationId xmlns:a16="http://schemas.microsoft.com/office/drawing/2014/main" id="{C3D212E2-F4B4-C24C-BF99-AFAA91129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B3F424-8D19-034E-816B-C6A34199D6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58FE8-31F3-BB4E-9DBE-0F0737558085}" type="slidenum">
              <a:rPr lang="en-US" smtClean="0"/>
              <a:t>‹#›</a:t>
            </a:fld>
            <a:endParaRPr lang="en-US" dirty="0"/>
          </a:p>
        </p:txBody>
      </p:sp>
    </p:spTree>
    <p:extLst>
      <p:ext uri="{BB962C8B-B14F-4D97-AF65-F5344CB8AC3E}">
        <p14:creationId xmlns:p14="http://schemas.microsoft.com/office/powerpoint/2010/main" val="274747667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84"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85E67E1-60CF-3A4A-B0BC-ACB97072BE73}"/>
              </a:ext>
            </a:extLst>
          </p:cNvPr>
          <p:cNvCxnSpPr>
            <a:cxnSpLocks/>
          </p:cNvCxnSpPr>
          <p:nvPr userDrawn="1"/>
        </p:nvCxnSpPr>
        <p:spPr>
          <a:xfrm>
            <a:off x="0" y="6273748"/>
            <a:ext cx="12192000" cy="0"/>
          </a:xfrm>
          <a:prstGeom prst="line">
            <a:avLst/>
          </a:prstGeom>
          <a:ln w="15875">
            <a:solidFill>
              <a:srgbClr val="04BA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1718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b="1" i="0" kern="1200">
          <a:solidFill>
            <a:srgbClr val="5E6A7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E6A7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6A7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6A7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6A7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6A7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0.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0.sv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51.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hyperlink" Target="https://plugstar.zappyride.com/tools/incentives"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vci-mud.org/" TargetMode="Externa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8.tiff"/><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tiff"/><Relationship Id="rId4" Type="http://schemas.openxmlformats.org/officeDocument/2006/relationships/image" Target="../media/image29.tiff"/></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tiff"/><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DB8E7396-8DA7-2548-8A79-BE2BC5E7A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86" y="5882785"/>
            <a:ext cx="2057400" cy="977900"/>
          </a:xfrm>
          <a:prstGeom prst="rect">
            <a:avLst/>
          </a:prstGeom>
        </p:spPr>
      </p:pic>
      <p:sp>
        <p:nvSpPr>
          <p:cNvPr id="3" name="Rectangle 2">
            <a:extLst>
              <a:ext uri="{FF2B5EF4-FFF2-40B4-BE49-F238E27FC236}">
                <a16:creationId xmlns:a16="http://schemas.microsoft.com/office/drawing/2014/main" id="{9213DC88-6AC4-8749-AA71-E2BBABB43CA3}"/>
              </a:ext>
            </a:extLst>
          </p:cNvPr>
          <p:cNvSpPr/>
          <p:nvPr/>
        </p:nvSpPr>
        <p:spPr>
          <a:xfrm>
            <a:off x="0" y="4408713"/>
            <a:ext cx="12192000" cy="2449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06808C9D-74CA-244F-97E5-ECB037EB0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418" y="6110676"/>
            <a:ext cx="2442494" cy="564401"/>
          </a:xfrm>
          <a:prstGeom prst="rect">
            <a:avLst/>
          </a:prstGeom>
          <a:solidFill>
            <a:schemeClr val="bg1"/>
          </a:solidFill>
        </p:spPr>
      </p:pic>
      <p:pic>
        <p:nvPicPr>
          <p:cNvPr id="20" name="Picture 19">
            <a:extLst>
              <a:ext uri="{FF2B5EF4-FFF2-40B4-BE49-F238E27FC236}">
                <a16:creationId xmlns:a16="http://schemas.microsoft.com/office/drawing/2014/main" id="{E711AC00-4918-F449-B22D-3FEBDBBCE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645" y="5995797"/>
            <a:ext cx="3127619" cy="794160"/>
          </a:xfrm>
          <a:prstGeom prst="rect">
            <a:avLst/>
          </a:prstGeom>
        </p:spPr>
      </p:pic>
      <p:pic>
        <p:nvPicPr>
          <p:cNvPr id="12" name="Picture 11">
            <a:extLst>
              <a:ext uri="{FF2B5EF4-FFF2-40B4-BE49-F238E27FC236}">
                <a16:creationId xmlns:a16="http://schemas.microsoft.com/office/drawing/2014/main" id="{EBD7FA89-BD2B-7644-9D7B-354AC1615C9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0412643" y="5995797"/>
            <a:ext cx="1363071" cy="750598"/>
          </a:xfrm>
          <a:prstGeom prst="rect">
            <a:avLst/>
          </a:prstGeom>
        </p:spPr>
      </p:pic>
      <p:sp>
        <p:nvSpPr>
          <p:cNvPr id="6" name="Title 5">
            <a:extLst>
              <a:ext uri="{FF2B5EF4-FFF2-40B4-BE49-F238E27FC236}">
                <a16:creationId xmlns:a16="http://schemas.microsoft.com/office/drawing/2014/main" id="{FF7EA36A-8809-3E4D-832C-32F0F5E09766}"/>
              </a:ext>
            </a:extLst>
          </p:cNvPr>
          <p:cNvSpPr>
            <a:spLocks noGrp="1"/>
          </p:cNvSpPr>
          <p:nvPr>
            <p:ph type="ctrTitle"/>
          </p:nvPr>
        </p:nvSpPr>
        <p:spPr>
          <a:xfrm>
            <a:off x="199992" y="120960"/>
            <a:ext cx="11684000" cy="830996"/>
          </a:xfrm>
        </p:spPr>
        <p:txBody>
          <a:bodyPr>
            <a:normAutofit/>
          </a:bodyPr>
          <a:lstStyle/>
          <a:p>
            <a:r>
              <a:rPr lang="en-US" dirty="0"/>
              <a:t>EV Charging at Multi-Unit Dwellings</a:t>
            </a:r>
          </a:p>
        </p:txBody>
      </p:sp>
      <p:sp>
        <p:nvSpPr>
          <p:cNvPr id="8" name="TextBox 7">
            <a:extLst>
              <a:ext uri="{FF2B5EF4-FFF2-40B4-BE49-F238E27FC236}">
                <a16:creationId xmlns:a16="http://schemas.microsoft.com/office/drawing/2014/main" id="{44F832AC-DFA7-A452-3EF6-93658AE88149}"/>
              </a:ext>
            </a:extLst>
          </p:cNvPr>
          <p:cNvSpPr txBox="1"/>
          <p:nvPr/>
        </p:nvSpPr>
        <p:spPr>
          <a:xfrm>
            <a:off x="416286" y="1564217"/>
            <a:ext cx="3914019" cy="461665"/>
          </a:xfrm>
          <a:prstGeom prst="rect">
            <a:avLst/>
          </a:prstGeom>
          <a:noFill/>
        </p:spPr>
        <p:txBody>
          <a:bodyPr wrap="square" rtlCol="0">
            <a:spAutoFit/>
          </a:bodyPr>
          <a:lstStyle/>
          <a:p>
            <a:r>
              <a:rPr lang="en-US" sz="2400" dirty="0">
                <a:highlight>
                  <a:srgbClr val="FFFF00"/>
                </a:highlight>
                <a:latin typeface="Arial" panose="020B0604020202020204" pitchFamily="34" charset="0"/>
                <a:cs typeface="Arial" panose="020B0604020202020204" pitchFamily="34" charset="0"/>
              </a:rPr>
              <a:t>(Presenter/ Conference)</a:t>
            </a:r>
          </a:p>
        </p:txBody>
      </p:sp>
    </p:spTree>
    <p:extLst>
      <p:ext uri="{BB962C8B-B14F-4D97-AF65-F5344CB8AC3E}">
        <p14:creationId xmlns:p14="http://schemas.microsoft.com/office/powerpoint/2010/main" val="34495604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a:extLst>
              <a:ext uri="{FF2B5EF4-FFF2-40B4-BE49-F238E27FC236}">
                <a16:creationId xmlns:a16="http://schemas.microsoft.com/office/drawing/2014/main" id="{0175E660-2FA8-2146-8896-77A4A139AB70}"/>
              </a:ext>
            </a:extLst>
          </p:cNvPr>
          <p:cNvSpPr/>
          <p:nvPr/>
        </p:nvSpPr>
        <p:spPr>
          <a:xfrm>
            <a:off x="433466" y="3677806"/>
            <a:ext cx="6867230" cy="1465727"/>
          </a:xfrm>
          <a:prstGeom prst="wedgeRoundRectCallout">
            <a:avLst/>
          </a:prstGeom>
          <a:solidFill>
            <a:schemeClr val="bg2"/>
          </a:solidFill>
          <a:ln w="28575">
            <a:solidFill>
              <a:srgbClr val="00A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ular Callout 6">
            <a:extLst>
              <a:ext uri="{FF2B5EF4-FFF2-40B4-BE49-F238E27FC236}">
                <a16:creationId xmlns:a16="http://schemas.microsoft.com/office/drawing/2014/main" id="{18EF1AAD-884F-CC4A-A384-CFE3B742202D}"/>
              </a:ext>
            </a:extLst>
          </p:cNvPr>
          <p:cNvSpPr/>
          <p:nvPr/>
        </p:nvSpPr>
        <p:spPr>
          <a:xfrm>
            <a:off x="433466" y="1245631"/>
            <a:ext cx="6867230" cy="1169894"/>
          </a:xfrm>
          <a:prstGeom prst="wedgeRoundRectCallout">
            <a:avLst/>
          </a:prstGeom>
          <a:solidFill>
            <a:schemeClr val="bg2"/>
          </a:solidFill>
          <a:ln w="28575">
            <a:solidFill>
              <a:srgbClr val="00A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60C804-F605-CB44-A65D-2F3E8C870B91}"/>
              </a:ext>
            </a:extLst>
          </p:cNvPr>
          <p:cNvSpPr>
            <a:spLocks noGrp="1"/>
          </p:cNvSpPr>
          <p:nvPr>
            <p:ph type="title"/>
          </p:nvPr>
        </p:nvSpPr>
        <p:spPr/>
        <p:txBody>
          <a:bodyPr>
            <a:normAutofit/>
          </a:bodyPr>
          <a:lstStyle/>
          <a:p>
            <a:r>
              <a:rPr lang="en-US" sz="3600" b="1" dirty="0">
                <a:solidFill>
                  <a:srgbClr val="00A7DF"/>
                </a:solidFill>
                <a:latin typeface="Arial" panose="020B0604020202020204" pitchFamily="34" charset="0"/>
                <a:cs typeface="Arial" panose="020B0604020202020204" pitchFamily="34" charset="0"/>
              </a:rPr>
              <a:t>Increased Property Value Testimonials </a:t>
            </a:r>
          </a:p>
        </p:txBody>
      </p:sp>
      <p:sp>
        <p:nvSpPr>
          <p:cNvPr id="3" name="Content Placeholder 2">
            <a:extLst>
              <a:ext uri="{FF2B5EF4-FFF2-40B4-BE49-F238E27FC236}">
                <a16:creationId xmlns:a16="http://schemas.microsoft.com/office/drawing/2014/main" id="{EBA884B0-904F-2E4F-B069-C1875FC87724}"/>
              </a:ext>
            </a:extLst>
          </p:cNvPr>
          <p:cNvSpPr>
            <a:spLocks noGrp="1"/>
          </p:cNvSpPr>
          <p:nvPr>
            <p:ph idx="4294967295"/>
          </p:nvPr>
        </p:nvSpPr>
        <p:spPr>
          <a:xfrm>
            <a:off x="473204" y="1437534"/>
            <a:ext cx="7026275" cy="3133725"/>
          </a:xfrm>
        </p:spPr>
        <p:txBody>
          <a:bodyPr>
            <a:normAutofit fontScale="92500" lnSpcReduction="10000"/>
          </a:bodyPr>
          <a:lstStyle/>
          <a:p>
            <a:pPr marL="0" indent="0">
              <a:buNone/>
            </a:pPr>
            <a:r>
              <a:rPr lang="en-US" sz="2600" dirty="0">
                <a:latin typeface="Arial" panose="020B0604020202020204" pitchFamily="34" charset="0"/>
                <a:cs typeface="Arial" panose="020B0604020202020204" pitchFamily="34" charset="0"/>
              </a:rPr>
              <a:t>“The units with EV chargers installed were getting a $5k to $8k premium”  </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b="1" i="1" dirty="0">
                <a:latin typeface="Arial" panose="020B0604020202020204" pitchFamily="34" charset="0"/>
                <a:cs typeface="Arial" panose="020B0604020202020204" pitchFamily="34" charset="0"/>
              </a:rPr>
              <a:t>A representative from The Henry </a:t>
            </a:r>
          </a:p>
          <a:p>
            <a:pPr marL="0" indent="0">
              <a:buNone/>
            </a:pPr>
            <a:r>
              <a:rPr lang="en-US" sz="2600" i="1" dirty="0">
                <a:latin typeface="Arial" panose="020B0604020202020204" pitchFamily="34" charset="0"/>
                <a:cs typeface="Arial" panose="020B0604020202020204" pitchFamily="34" charset="0"/>
              </a:rPr>
              <a:t>(Portland, OR)</a:t>
            </a:r>
          </a:p>
          <a:p>
            <a:endParaRPr lang="en-US" sz="3800" dirty="0">
              <a:latin typeface="Arial" panose="020B0604020202020204" pitchFamily="34" charset="0"/>
              <a:cs typeface="Arial" panose="020B0604020202020204" pitchFamily="34" charset="0"/>
            </a:endParaRPr>
          </a:p>
          <a:p>
            <a:pPr marL="0" indent="0">
              <a:buNone/>
            </a:pPr>
            <a:r>
              <a:rPr lang="en-US" sz="3800" dirty="0">
                <a:latin typeface="Arial" panose="020B0604020202020204" pitchFamily="34" charset="0"/>
                <a:cs typeface="Arial" panose="020B0604020202020204" pitchFamily="34" charset="0"/>
              </a:rPr>
              <a:t> </a:t>
            </a:r>
            <a:endParaRPr lang="en-US" dirty="0"/>
          </a:p>
        </p:txBody>
      </p:sp>
      <p:pic>
        <p:nvPicPr>
          <p:cNvPr id="4" name="Picture 2" descr="Free stock photo of animal, battery, business Stock Photo">
            <a:extLst>
              <a:ext uri="{FF2B5EF4-FFF2-40B4-BE49-F238E27FC236}">
                <a16:creationId xmlns:a16="http://schemas.microsoft.com/office/drawing/2014/main" id="{AAF0DAED-F370-A4CA-0A3E-021EBEE43A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89"/>
          <a:stretch/>
        </p:blipFill>
        <p:spPr bwMode="auto">
          <a:xfrm>
            <a:off x="7669161" y="1187953"/>
            <a:ext cx="4522839" cy="56700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6EFB4B6-A682-354B-BFB0-B0F6F6EF24DE}"/>
              </a:ext>
            </a:extLst>
          </p:cNvPr>
          <p:cNvSpPr txBox="1"/>
          <p:nvPr/>
        </p:nvSpPr>
        <p:spPr>
          <a:xfrm>
            <a:off x="483314" y="3523993"/>
            <a:ext cx="6777239" cy="2677656"/>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“[~125 L2s] was a real selling point for the property as many of our residents drove Teslas and other EVs.”</a:t>
            </a:r>
          </a:p>
          <a:p>
            <a:endParaRPr lang="en-US" sz="2400" dirty="0">
              <a:latin typeface="Arial" panose="020B0604020202020204" pitchFamily="34" charset="0"/>
              <a:cs typeface="Arial" panose="020B0604020202020204" pitchFamily="34" charset="0"/>
            </a:endParaRPr>
          </a:p>
          <a:p>
            <a:r>
              <a:rPr lang="en-US" sz="2400" b="1" i="1" dirty="0">
                <a:latin typeface="Arial" panose="020B0604020202020204" pitchFamily="34" charset="0"/>
                <a:cs typeface="Arial" panose="020B0604020202020204" pitchFamily="34" charset="0"/>
              </a:rPr>
              <a:t>A representative from The Madrone</a:t>
            </a:r>
            <a:r>
              <a:rPr lang="en-US" sz="2400" i="1" dirty="0">
                <a:latin typeface="Arial" panose="020B0604020202020204" pitchFamily="34" charset="0"/>
                <a:cs typeface="Arial" panose="020B0604020202020204" pitchFamily="34" charset="0"/>
              </a:rPr>
              <a:t> </a:t>
            </a:r>
          </a:p>
          <a:p>
            <a:r>
              <a:rPr lang="en-US" sz="2400" i="1" dirty="0">
                <a:latin typeface="Arial" panose="020B0604020202020204" pitchFamily="34" charset="0"/>
                <a:cs typeface="Arial" panose="020B0604020202020204" pitchFamily="34" charset="0"/>
              </a:rPr>
              <a:t>(San Francisco, CA) </a:t>
            </a:r>
          </a:p>
        </p:txBody>
      </p:sp>
      <p:sp>
        <p:nvSpPr>
          <p:cNvPr id="11" name="Slide Number Placeholder 6">
            <a:extLst>
              <a:ext uri="{FF2B5EF4-FFF2-40B4-BE49-F238E27FC236}">
                <a16:creationId xmlns:a16="http://schemas.microsoft.com/office/drawing/2014/main" id="{D028C09D-D618-9B4A-9254-22CA6FE1F758}"/>
              </a:ext>
            </a:extLst>
          </p:cNvPr>
          <p:cNvSpPr>
            <a:spLocks noGrp="1"/>
          </p:cNvSpPr>
          <p:nvPr>
            <p:ph type="sldNum" sz="quarter" idx="12"/>
          </p:nvPr>
        </p:nvSpPr>
        <p:spPr>
          <a:xfrm>
            <a:off x="11685676" y="6354050"/>
            <a:ext cx="631371" cy="365125"/>
          </a:xfrm>
        </p:spPr>
        <p:txBody>
          <a:bodyPr/>
          <a:lstStyle/>
          <a:p>
            <a:fld id="{54105720-E786-164F-AE36-9EBC2F8CA2D8}"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185131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946600-936B-F347-B18D-8D78C9B41266}"/>
              </a:ext>
            </a:extLst>
          </p:cNvPr>
          <p:cNvSpPr>
            <a:spLocks noGrp="1"/>
          </p:cNvSpPr>
          <p:nvPr>
            <p:ph type="title"/>
          </p:nvPr>
        </p:nvSpPr>
        <p:spPr>
          <a:xfrm>
            <a:off x="469895" y="-31071"/>
            <a:ext cx="11252210" cy="1187952"/>
          </a:xfrm>
        </p:spPr>
        <p:txBody>
          <a:bodyPr/>
          <a:lstStyle/>
          <a:p>
            <a:r>
              <a:rPr lang="en-US" sz="3600" b="1" dirty="0">
                <a:solidFill>
                  <a:srgbClr val="00A7DF"/>
                </a:solidFill>
              </a:rPr>
              <a:t>Charging at Home is Really Valuable to Residents</a:t>
            </a:r>
          </a:p>
        </p:txBody>
      </p:sp>
      <p:sp>
        <p:nvSpPr>
          <p:cNvPr id="3" name="Slide Number Placeholder 2">
            <a:extLst>
              <a:ext uri="{FF2B5EF4-FFF2-40B4-BE49-F238E27FC236}">
                <a16:creationId xmlns:a16="http://schemas.microsoft.com/office/drawing/2014/main" id="{0D59EBF5-BB35-1F40-8A88-95669FC01E6D}"/>
              </a:ext>
            </a:extLst>
          </p:cNvPr>
          <p:cNvSpPr>
            <a:spLocks noGrp="1"/>
          </p:cNvSpPr>
          <p:nvPr>
            <p:ph type="sldNum" sz="quarter" idx="12"/>
          </p:nvPr>
        </p:nvSpPr>
        <p:spPr/>
        <p:txBody>
          <a:bodyPr/>
          <a:lstStyle/>
          <a:p>
            <a:fld id="{54105720-E786-164F-AE36-9EBC2F8CA2D8}" type="slidenum">
              <a:rPr lang="en-US" smtClean="0"/>
              <a:pPr/>
              <a:t>11</a:t>
            </a:fld>
            <a:endParaRPr lang="en-US" dirty="0"/>
          </a:p>
        </p:txBody>
      </p:sp>
      <p:graphicFrame>
        <p:nvGraphicFramePr>
          <p:cNvPr id="13" name="Picture Placeholder 12">
            <a:extLst>
              <a:ext uri="{FF2B5EF4-FFF2-40B4-BE49-F238E27FC236}">
                <a16:creationId xmlns:a16="http://schemas.microsoft.com/office/drawing/2014/main" id="{2F12836E-5249-ED4F-9EEE-62F26220EF3F}"/>
              </a:ext>
            </a:extLst>
          </p:cNvPr>
          <p:cNvGraphicFramePr>
            <a:graphicFrameLocks noGrp="1"/>
          </p:cNvGraphicFramePr>
          <p:nvPr>
            <p:ph type="pic" sz="quarter" idx="4294967295"/>
            <p:extLst>
              <p:ext uri="{D42A27DB-BD31-4B8C-83A1-F6EECF244321}">
                <p14:modId xmlns:p14="http://schemas.microsoft.com/office/powerpoint/2010/main" val="3709034730"/>
              </p:ext>
            </p:extLst>
          </p:nvPr>
        </p:nvGraphicFramePr>
        <p:xfrm>
          <a:off x="6741824" y="2119748"/>
          <a:ext cx="4646612" cy="394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C7108E00-8880-5E45-9A45-552E7554A772}"/>
              </a:ext>
            </a:extLst>
          </p:cNvPr>
          <p:cNvSpPr txBox="1"/>
          <p:nvPr/>
        </p:nvSpPr>
        <p:spPr>
          <a:xfrm>
            <a:off x="343988" y="1776920"/>
            <a:ext cx="6397836" cy="4627418"/>
          </a:xfrm>
          <a:prstGeom prst="rect">
            <a:avLst/>
          </a:prstGeom>
        </p:spPr>
        <p:txBody>
          <a:bodyPr vert="horz" wrap="square" lIns="91440" tIns="45720" rIns="91440" bIns="45720" rtlCol="0" anchor="t">
            <a:noAutofit/>
          </a:bodyPr>
          <a:lstStyle/>
          <a:p>
            <a:pPr marL="342900" indent="-342900" defTabSz="457200">
              <a:buFont typeface="Arial" panose="020B0604020202020204" pitchFamily="34" charset="0"/>
              <a:buChar char="•"/>
            </a:pPr>
            <a:r>
              <a:rPr lang="en-US" sz="2400" dirty="0">
                <a:latin typeface="Arial" panose="020B0604020202020204"/>
              </a:rPr>
              <a:t>Future EV adopters will increasingly live in MUDs</a:t>
            </a:r>
          </a:p>
          <a:p>
            <a:pPr marL="342900" indent="-342900" defTabSz="457200">
              <a:buFont typeface="Arial" panose="020B0604020202020204" pitchFamily="34" charset="0"/>
              <a:buChar char="•"/>
            </a:pPr>
            <a:endParaRPr lang="en-US" sz="2400" dirty="0">
              <a:latin typeface="Arial" panose="020B0604020202020204"/>
            </a:endParaRPr>
          </a:p>
          <a:p>
            <a:pPr marL="342900" indent="-342900" defTabSz="457200">
              <a:buFont typeface="Arial" panose="020B0604020202020204" pitchFamily="34" charset="0"/>
              <a:buChar char="•"/>
            </a:pPr>
            <a:r>
              <a:rPr lang="en-US" sz="2400" dirty="0">
                <a:latin typeface="Arial" panose="020B0604020202020204"/>
              </a:rPr>
              <a:t>Residents will come to expect charging</a:t>
            </a:r>
          </a:p>
          <a:p>
            <a:pPr marL="342900" indent="-342900" defTabSz="457200">
              <a:buFont typeface="Arial" panose="020B0604020202020204" pitchFamily="34" charset="0"/>
              <a:buChar char="•"/>
            </a:pPr>
            <a:endParaRPr lang="en-US" sz="2400" dirty="0">
              <a:latin typeface="Arial" panose="020B0604020202020204"/>
            </a:endParaRPr>
          </a:p>
          <a:p>
            <a:pPr marL="342900" indent="-342900" defTabSz="457200">
              <a:buFont typeface="Arial" panose="020B0604020202020204" pitchFamily="34" charset="0"/>
              <a:buChar char="•"/>
            </a:pPr>
            <a:r>
              <a:rPr lang="en-US" sz="2400" dirty="0">
                <a:latin typeface="Arial" panose="020B0604020202020204"/>
              </a:rPr>
              <a:t>Home charging provides range security </a:t>
            </a:r>
          </a:p>
          <a:p>
            <a:pPr marL="342900" indent="-342900" defTabSz="457200">
              <a:buFont typeface="Arial" panose="020B0604020202020204" pitchFamily="34" charset="0"/>
              <a:buChar char="•"/>
            </a:pPr>
            <a:endParaRPr lang="en-US" sz="2400" dirty="0">
              <a:latin typeface="Arial" panose="020B0604020202020204"/>
            </a:endParaRPr>
          </a:p>
          <a:p>
            <a:pPr marL="342900" indent="-342900" defTabSz="457200">
              <a:buFont typeface="Arial" panose="020B0604020202020204" pitchFamily="34" charset="0"/>
              <a:buChar char="•"/>
            </a:pPr>
            <a:r>
              <a:rPr lang="en-US" sz="2400" dirty="0">
                <a:latin typeface="Arial" panose="020B0604020202020204"/>
              </a:rPr>
              <a:t>More than 30% people in US live in multi-unit dwellings (MUDs)</a:t>
            </a:r>
          </a:p>
          <a:p>
            <a:pPr algn="ctr" defTabSz="457200"/>
            <a:endParaRPr lang="en-US" sz="2800" dirty="0">
              <a:solidFill>
                <a:srgbClr val="007FA3"/>
              </a:solidFill>
              <a:latin typeface="Arial" panose="020B0604020202020204"/>
            </a:endParaRPr>
          </a:p>
          <a:p>
            <a:pPr algn="ctr" defTabSz="457200"/>
            <a:endParaRPr lang="en-US" sz="2800" dirty="0">
              <a:solidFill>
                <a:srgbClr val="007FA3"/>
              </a:solidFill>
              <a:latin typeface="Arial" panose="020B0604020202020204"/>
            </a:endParaRPr>
          </a:p>
        </p:txBody>
      </p:sp>
      <p:sp>
        <p:nvSpPr>
          <p:cNvPr id="4" name="TextBox 3">
            <a:extLst>
              <a:ext uri="{FF2B5EF4-FFF2-40B4-BE49-F238E27FC236}">
                <a16:creationId xmlns:a16="http://schemas.microsoft.com/office/drawing/2014/main" id="{551AB1A2-E175-6C62-0A3D-8D4F6CADA27F}"/>
              </a:ext>
            </a:extLst>
          </p:cNvPr>
          <p:cNvSpPr txBox="1"/>
          <p:nvPr/>
        </p:nvSpPr>
        <p:spPr>
          <a:xfrm>
            <a:off x="7236732" y="1551963"/>
            <a:ext cx="3656795" cy="461665"/>
          </a:xfrm>
          <a:prstGeom prst="rect">
            <a:avLst/>
          </a:prstGeom>
          <a:noFill/>
        </p:spPr>
        <p:txBody>
          <a:bodyPr wrap="square" rtlCol="0">
            <a:spAutoFit/>
          </a:bodyPr>
          <a:lstStyle/>
          <a:p>
            <a:pPr algn="ctr"/>
            <a:r>
              <a:rPr lang="en-US" sz="2400" b="1" u="sng" dirty="0"/>
              <a:t>Where Charging Happens</a:t>
            </a:r>
          </a:p>
        </p:txBody>
      </p:sp>
    </p:spTree>
    <p:extLst>
      <p:ext uri="{BB962C8B-B14F-4D97-AF65-F5344CB8AC3E}">
        <p14:creationId xmlns:p14="http://schemas.microsoft.com/office/powerpoint/2010/main" val="26153364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7E051F9-ACD2-6B4D-B147-FB8DB35ED433}"/>
              </a:ext>
            </a:extLst>
          </p:cNvPr>
          <p:cNvSpPr>
            <a:spLocks noGrp="1"/>
          </p:cNvSpPr>
          <p:nvPr>
            <p:ph type="sldNum" sz="quarter" idx="12"/>
          </p:nvPr>
        </p:nvSpPr>
        <p:spPr/>
        <p:txBody>
          <a:bodyPr/>
          <a:lstStyle/>
          <a:p>
            <a:fld id="{DB8F626C-CEBF-614D-89D9-D0BEA80BC35B}" type="slidenum">
              <a:rPr lang="en-US" smtClean="0"/>
              <a:pPr/>
              <a:t>12</a:t>
            </a:fld>
            <a:endParaRPr lang="en-US" dirty="0"/>
          </a:p>
        </p:txBody>
      </p:sp>
      <p:sp>
        <p:nvSpPr>
          <p:cNvPr id="2" name="Title 1">
            <a:extLst>
              <a:ext uri="{FF2B5EF4-FFF2-40B4-BE49-F238E27FC236}">
                <a16:creationId xmlns:a16="http://schemas.microsoft.com/office/drawing/2014/main" id="{8907F7BD-0786-3842-BBB8-73313F85A847}"/>
              </a:ext>
            </a:extLst>
          </p:cNvPr>
          <p:cNvSpPr>
            <a:spLocks noGrp="1"/>
          </p:cNvSpPr>
          <p:nvPr>
            <p:ph type="title"/>
          </p:nvPr>
        </p:nvSpPr>
        <p:spPr>
          <a:xfrm>
            <a:off x="969817" y="-98308"/>
            <a:ext cx="10709564" cy="1187952"/>
          </a:xfrm>
        </p:spPr>
        <p:txBody>
          <a:bodyPr>
            <a:normAutofit/>
          </a:bodyPr>
          <a:lstStyle/>
          <a:p>
            <a:r>
              <a:rPr lang="en-US" dirty="0"/>
              <a:t>VCI-MUD Project Objectives Overview</a:t>
            </a:r>
          </a:p>
        </p:txBody>
      </p:sp>
      <p:sp>
        <p:nvSpPr>
          <p:cNvPr id="5" name="Rectangle 4">
            <a:extLst>
              <a:ext uri="{FF2B5EF4-FFF2-40B4-BE49-F238E27FC236}">
                <a16:creationId xmlns:a16="http://schemas.microsoft.com/office/drawing/2014/main" id="{C5B3EA6A-52CF-7C43-9115-5039F427CC3B}"/>
              </a:ext>
            </a:extLst>
          </p:cNvPr>
          <p:cNvSpPr/>
          <p:nvPr/>
        </p:nvSpPr>
        <p:spPr>
          <a:xfrm>
            <a:off x="95498" y="2007383"/>
            <a:ext cx="8700125" cy="3323987"/>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2400"/>
              </a:spcAft>
              <a:buClrTx/>
              <a:buSzPct val="100000"/>
              <a:buFont typeface="+mj-lt"/>
              <a:buAutoNum type="arabicParenR"/>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Determine MUD barriers</a:t>
            </a:r>
          </a:p>
          <a:p>
            <a:pPr marL="457200" lvl="0" indent="-457200">
              <a:spcAft>
                <a:spcPts val="2400"/>
              </a:spcAft>
              <a:buSzPct val="100000"/>
              <a:buFont typeface="+mj-lt"/>
              <a:buAutoNum type="arabicParenR"/>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Demonstrate Innovative </a:t>
            </a:r>
            <a:r>
              <a:rPr lang="en-US" sz="2600" b="1" dirty="0">
                <a:solidFill>
                  <a:prstClr val="black"/>
                </a:solidFill>
                <a:latin typeface="Arial" panose="020B0604020202020204" pitchFamily="34" charset="0"/>
                <a:cs typeface="Arial" panose="020B0604020202020204" pitchFamily="34" charset="0"/>
              </a:rPr>
              <a:t>Technologies</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2400"/>
              </a:spcAft>
              <a:buClrTx/>
              <a:buSzPct val="100000"/>
              <a:buFont typeface="+mj-lt"/>
              <a:buAutoNum type="arabicParenR"/>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Analyze and Develop </a:t>
            </a:r>
            <a:r>
              <a:rPr lang="en-US" sz="2600" b="1" dirty="0">
                <a:solidFill>
                  <a:prstClr val="black"/>
                </a:solidFill>
                <a:latin typeface="Arial" panose="020B0604020202020204" pitchFamily="34" charset="0"/>
                <a:cs typeface="Arial" panose="020B0604020202020204" pitchFamily="34" charset="0"/>
              </a:rPr>
              <a:t>Results</a:t>
            </a:r>
          </a:p>
          <a:p>
            <a:pPr marL="457200" marR="0" lvl="0" indent="-457200" algn="l" defTabSz="914400" rtl="0" eaLnBrk="1" fontAlgn="auto" latinLnBrk="0" hangingPunct="1">
              <a:lnSpc>
                <a:spcPct val="100000"/>
              </a:lnSpc>
              <a:spcBef>
                <a:spcPts val="0"/>
              </a:spcBef>
              <a:spcAft>
                <a:spcPts val="2400"/>
              </a:spcAft>
              <a:buClrTx/>
              <a:buSzPct val="100000"/>
              <a:buFont typeface="+mj-lt"/>
              <a:buAutoNum type="arabicParenR"/>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 Toolkit</a:t>
            </a:r>
          </a:p>
          <a:p>
            <a:pPr marL="457200" marR="0" lvl="0" indent="-457200" algn="l" defTabSz="914400" rtl="0" eaLnBrk="1" fontAlgn="auto" latinLnBrk="0" hangingPunct="1">
              <a:lnSpc>
                <a:spcPct val="100000"/>
              </a:lnSpc>
              <a:spcBef>
                <a:spcPts val="0"/>
              </a:spcBef>
              <a:spcAft>
                <a:spcPts val="2400"/>
              </a:spcAft>
              <a:buClrTx/>
              <a:buSzPct val="100000"/>
              <a:buFont typeface="+mj-lt"/>
              <a:buAutoNum type="arabicParenR"/>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Disseminate Online Toolkit</a:t>
            </a:r>
          </a:p>
        </p:txBody>
      </p:sp>
      <p:pic>
        <p:nvPicPr>
          <p:cNvPr id="7" name="Picture 6">
            <a:extLst>
              <a:ext uri="{FF2B5EF4-FFF2-40B4-BE49-F238E27FC236}">
                <a16:creationId xmlns:a16="http://schemas.microsoft.com/office/drawing/2014/main" id="{2C637CC3-EA7A-D64C-B8C3-DC7B74704B12}"/>
              </a:ext>
            </a:extLst>
          </p:cNvPr>
          <p:cNvPicPr>
            <a:picLocks noChangeAspect="1"/>
          </p:cNvPicPr>
          <p:nvPr/>
        </p:nvPicPr>
        <p:blipFill rotWithShape="1">
          <a:blip r:embed="rId3"/>
          <a:srcRect l="10728" t="1563" r="3861" b="-1563"/>
          <a:stretch/>
        </p:blipFill>
        <p:spPr>
          <a:xfrm>
            <a:off x="6989117" y="2007383"/>
            <a:ext cx="5206585" cy="3431227"/>
          </a:xfrm>
          <a:prstGeom prst="rect">
            <a:avLst/>
          </a:prstGeom>
        </p:spPr>
      </p:pic>
    </p:spTree>
    <p:extLst>
      <p:ext uri="{BB962C8B-B14F-4D97-AF65-F5344CB8AC3E}">
        <p14:creationId xmlns:p14="http://schemas.microsoft.com/office/powerpoint/2010/main" val="23692985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0AD1EF7-6F11-4244-8D30-5AC6B7E66104}"/>
              </a:ext>
            </a:extLst>
          </p:cNvPr>
          <p:cNvGraphicFramePr/>
          <p:nvPr>
            <p:extLst>
              <p:ext uri="{D42A27DB-BD31-4B8C-83A1-F6EECF244321}">
                <p14:modId xmlns:p14="http://schemas.microsoft.com/office/powerpoint/2010/main" val="2894662327"/>
              </p:ext>
            </p:extLst>
          </p:nvPr>
        </p:nvGraphicFramePr>
        <p:xfrm>
          <a:off x="1144214" y="1383732"/>
          <a:ext cx="9428374" cy="4631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2B79CAB1-E1C8-4BAB-8876-9F278547D198}"/>
              </a:ext>
            </a:extLst>
          </p:cNvPr>
          <p:cNvSpPr>
            <a:spLocks noGrp="1"/>
          </p:cNvSpPr>
          <p:nvPr>
            <p:ph type="title"/>
          </p:nvPr>
        </p:nvSpPr>
        <p:spPr>
          <a:xfrm>
            <a:off x="469895" y="-31452"/>
            <a:ext cx="11252210" cy="1187952"/>
          </a:xfrm>
        </p:spPr>
        <p:txBody>
          <a:bodyPr>
            <a:normAutofit/>
          </a:bodyPr>
          <a:lstStyle/>
          <a:p>
            <a:pPr algn="ctr"/>
            <a:r>
              <a:rPr lang="en-US" sz="3600" b="1" dirty="0">
                <a:solidFill>
                  <a:srgbClr val="00A7DF"/>
                </a:solidFill>
                <a:latin typeface="Arial"/>
                <a:cs typeface="Arial"/>
              </a:rPr>
              <a:t>EV Charging Challenges at MUDs</a:t>
            </a:r>
            <a:endParaRPr lang="en-US" sz="3600" b="1" dirty="0">
              <a:solidFill>
                <a:srgbClr val="00A7DF"/>
              </a:solidFill>
              <a:latin typeface="Arial" panose="020B0604020202020204" pitchFamily="34" charset="0"/>
              <a:cs typeface="Arial" panose="020B0604020202020204" pitchFamily="34" charset="0"/>
            </a:endParaRPr>
          </a:p>
        </p:txBody>
      </p:sp>
      <p:sp>
        <p:nvSpPr>
          <p:cNvPr id="9" name="Slide Number Placeholder 2">
            <a:extLst>
              <a:ext uri="{FF2B5EF4-FFF2-40B4-BE49-F238E27FC236}">
                <a16:creationId xmlns:a16="http://schemas.microsoft.com/office/drawing/2014/main" id="{072E2699-E085-264A-878A-C629B45D35C1}"/>
              </a:ext>
            </a:extLst>
          </p:cNvPr>
          <p:cNvSpPr>
            <a:spLocks noGrp="1"/>
          </p:cNvSpPr>
          <p:nvPr>
            <p:ph type="sldNum" sz="quarter" idx="12"/>
          </p:nvPr>
        </p:nvSpPr>
        <p:spPr>
          <a:xfrm>
            <a:off x="343988" y="6356349"/>
            <a:ext cx="631371" cy="365125"/>
          </a:xfrm>
        </p:spPr>
        <p:txBody>
          <a:bodyPr/>
          <a:lstStyle/>
          <a:p>
            <a:fld id="{54105720-E786-164F-AE36-9EBC2F8CA2D8}" type="slidenum">
              <a:rPr lang="en-US" smtClean="0"/>
              <a:pPr/>
              <a:t>13</a:t>
            </a:fld>
            <a:endParaRPr lang="en-US" dirty="0"/>
          </a:p>
        </p:txBody>
      </p:sp>
    </p:spTree>
    <p:extLst>
      <p:ext uri="{BB962C8B-B14F-4D97-AF65-F5344CB8AC3E}">
        <p14:creationId xmlns:p14="http://schemas.microsoft.com/office/powerpoint/2010/main" val="2163933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28864-1609-8F47-ADB2-1AD1234F4781}"/>
              </a:ext>
            </a:extLst>
          </p:cNvPr>
          <p:cNvSpPr>
            <a:spLocks noGrp="1"/>
          </p:cNvSpPr>
          <p:nvPr>
            <p:ph type="title"/>
          </p:nvPr>
        </p:nvSpPr>
        <p:spPr>
          <a:xfrm>
            <a:off x="464790" y="-27331"/>
            <a:ext cx="11252210" cy="1187952"/>
          </a:xfrm>
        </p:spPr>
        <p:txBody>
          <a:bodyPr/>
          <a:lstStyle/>
          <a:p>
            <a:r>
              <a:rPr lang="en-US" dirty="0"/>
              <a:t>MUD Charging Installation Factors</a:t>
            </a:r>
          </a:p>
        </p:txBody>
      </p:sp>
      <p:sp>
        <p:nvSpPr>
          <p:cNvPr id="6" name="Rectangle 5">
            <a:extLst>
              <a:ext uri="{FF2B5EF4-FFF2-40B4-BE49-F238E27FC236}">
                <a16:creationId xmlns:a16="http://schemas.microsoft.com/office/drawing/2014/main" id="{665775A3-6AD8-42CA-9F09-1FBA1005E40B}"/>
              </a:ext>
            </a:extLst>
          </p:cNvPr>
          <p:cNvSpPr/>
          <p:nvPr/>
        </p:nvSpPr>
        <p:spPr>
          <a:xfrm>
            <a:off x="959154" y="961693"/>
            <a:ext cx="6950752" cy="5516895"/>
          </a:xfrm>
          <a:prstGeom prst="rect">
            <a:avLst/>
          </a:prstGeom>
        </p:spPr>
        <p:txBody>
          <a:bodyPr wrap="square">
            <a:spAutoFit/>
          </a:bodyPr>
          <a:lstStyle/>
          <a:p>
            <a:pPr marL="457109" marR="0" lvl="1" algn="l" defTabSz="914172" rtl="0" eaLnBrk="1" fontAlgn="auto" latinLnBrk="0" hangingPunct="1">
              <a:lnSpc>
                <a:spcPct val="100000"/>
              </a:lnSpc>
              <a:spcBef>
                <a:spcPts val="0"/>
              </a:spcBef>
              <a:spcAft>
                <a:spcPts val="1500"/>
              </a:spcAft>
              <a:buClrTx/>
              <a:buSzTx/>
              <a:tabLst/>
              <a:defRPr/>
            </a:pPr>
            <a:endParaRPr lang="en-US" sz="2400" b="1" dirty="0">
              <a:latin typeface="Arial" panose="020B0604020202020204" pitchFamily="34" charset="0"/>
              <a:cs typeface="Arial" panose="020B0604020202020204" pitchFamily="34" charset="0"/>
            </a:endParaRPr>
          </a:p>
          <a:p>
            <a:pPr marL="457109" marR="0" lvl="1" algn="l" defTabSz="914172" rtl="0" eaLnBrk="1" fontAlgn="auto" latinLnBrk="0" hangingPunct="1">
              <a:lnSpc>
                <a:spcPct val="100000"/>
              </a:lnSpc>
              <a:spcBef>
                <a:spcPts val="0"/>
              </a:spcBef>
              <a:spcAft>
                <a:spcPts val="1500"/>
              </a:spcAft>
              <a:buClrTx/>
              <a:buSzTx/>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Limited electrical </a:t>
            </a:r>
            <a:r>
              <a:rPr lang="en-US" sz="2400" dirty="0">
                <a:latin typeface="Arial" panose="020B0604020202020204" pitchFamily="34" charset="0"/>
                <a:cs typeface="Arial" panose="020B0604020202020204" pitchFamily="34" charset="0"/>
              </a:rPr>
              <a:t>c</a:t>
            </a: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apacity</a:t>
            </a:r>
          </a:p>
          <a:p>
            <a:pPr marL="457109" marR="0" lvl="1" algn="l" defTabSz="914172" rtl="0" eaLnBrk="1" fontAlgn="auto" latinLnBrk="0" hangingPunct="1">
              <a:lnSpc>
                <a:spcPct val="100000"/>
              </a:lnSpc>
              <a:spcBef>
                <a:spcPts val="0"/>
              </a:spcBef>
              <a:spcAft>
                <a:spcPts val="1500"/>
              </a:spcAft>
              <a:buClrTx/>
              <a:buSzTx/>
              <a:tabLst/>
              <a:defRPr/>
            </a:pPr>
            <a:endPar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57109" marR="0" lvl="1" algn="l" defTabSz="914172" rtl="0" eaLnBrk="1" fontAlgn="auto" latinLnBrk="0" hangingPunct="1">
              <a:lnSpc>
                <a:spcPct val="100000"/>
              </a:lnSpc>
              <a:spcBef>
                <a:spcPts val="0"/>
              </a:spcBef>
              <a:spcAft>
                <a:spcPts val="1500"/>
              </a:spcAft>
              <a:buClrTx/>
              <a:buSzTx/>
              <a:tabLst/>
              <a:defRPr/>
            </a:pPr>
            <a:r>
              <a:rPr lang="en-US" sz="2400" dirty="0">
                <a:latin typeface="Arial" panose="020B0604020202020204" pitchFamily="34" charset="0"/>
                <a:cs typeface="Arial" panose="020B0604020202020204" pitchFamily="34" charset="0"/>
              </a:rPr>
              <a:t>Number </a:t>
            </a: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of EVSE</a:t>
            </a:r>
          </a:p>
          <a:p>
            <a:pPr marL="457109" marR="0" lvl="1" algn="l" defTabSz="914172" rtl="0" eaLnBrk="1" fontAlgn="auto" latinLnBrk="0" hangingPunct="1">
              <a:lnSpc>
                <a:spcPct val="100000"/>
              </a:lnSpc>
              <a:spcBef>
                <a:spcPts val="0"/>
              </a:spcBef>
              <a:spcAft>
                <a:spcPts val="1500"/>
              </a:spcAft>
              <a:buClrTx/>
              <a:buSzTx/>
              <a:tabLst/>
              <a:defRPr/>
            </a:pPr>
            <a:endParaRPr lang="en-US" sz="2400" dirty="0">
              <a:latin typeface="Arial" panose="020B0604020202020204" pitchFamily="34" charset="0"/>
              <a:cs typeface="Arial" panose="020B0604020202020204" pitchFamily="34" charset="0"/>
            </a:endParaRPr>
          </a:p>
          <a:p>
            <a:pPr marL="457109" marR="0" lvl="1" algn="l" defTabSz="914172" rtl="0" eaLnBrk="1" fontAlgn="auto" latinLnBrk="0" hangingPunct="1">
              <a:lnSpc>
                <a:spcPct val="100000"/>
              </a:lnSpc>
              <a:spcBef>
                <a:spcPts val="0"/>
              </a:spcBef>
              <a:spcAft>
                <a:spcPts val="1500"/>
              </a:spcAft>
              <a:buClrTx/>
              <a:buSzTx/>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Parking constraints</a:t>
            </a:r>
          </a:p>
          <a:p>
            <a:pPr marL="457109" marR="0" lvl="1" algn="l" defTabSz="914172" rtl="0" eaLnBrk="1" fontAlgn="auto" latinLnBrk="0" hangingPunct="1">
              <a:lnSpc>
                <a:spcPct val="100000"/>
              </a:lnSpc>
              <a:spcBef>
                <a:spcPts val="0"/>
              </a:spcBef>
              <a:spcAft>
                <a:spcPts val="1500"/>
              </a:spcAft>
              <a:buClrTx/>
              <a:buSzTx/>
              <a:tabLst/>
              <a:defRPr/>
            </a:pPr>
            <a:endPar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57109" marR="0" lvl="1" algn="l" defTabSz="914172" rtl="0" eaLnBrk="1" fontAlgn="auto" latinLnBrk="0" hangingPunct="1">
              <a:lnSpc>
                <a:spcPct val="100000"/>
              </a:lnSpc>
              <a:spcBef>
                <a:spcPts val="0"/>
              </a:spcBef>
              <a:spcAft>
                <a:spcPts val="1500"/>
              </a:spcAft>
              <a:buClrTx/>
              <a:buSzTx/>
              <a:tabLst/>
              <a:defRPr/>
            </a:pPr>
            <a:r>
              <a:rPr lang="en-US" sz="2400" dirty="0">
                <a:latin typeface="Arial" panose="020B0604020202020204" pitchFamily="34" charset="0"/>
                <a:cs typeface="Arial" panose="020B0604020202020204" pitchFamily="34" charset="0"/>
              </a:rPr>
              <a:t>Allocation of installation costs</a:t>
            </a:r>
          </a:p>
          <a:p>
            <a:pPr marL="457109" marR="0" lvl="1" algn="l" defTabSz="914172" rtl="0" eaLnBrk="1" fontAlgn="auto" latinLnBrk="0" hangingPunct="1">
              <a:lnSpc>
                <a:spcPct val="100000"/>
              </a:lnSpc>
              <a:spcBef>
                <a:spcPts val="0"/>
              </a:spcBef>
              <a:spcAft>
                <a:spcPts val="1500"/>
              </a:spcAft>
              <a:buClrTx/>
              <a:buSzTx/>
              <a:tabLst/>
              <a:defRPr/>
            </a:pPr>
            <a:endPar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57109" marR="0" lvl="1" algn="l" defTabSz="914172" rtl="0" eaLnBrk="1" fontAlgn="auto" latinLnBrk="0" hangingPunct="1">
              <a:lnSpc>
                <a:spcPct val="100000"/>
              </a:lnSpc>
              <a:spcBef>
                <a:spcPts val="0"/>
              </a:spcBef>
              <a:spcAft>
                <a:spcPts val="1500"/>
              </a:spcAft>
              <a:buClrTx/>
              <a:buSzTx/>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Electricity rates and avoiding </a:t>
            </a:r>
            <a:r>
              <a:rPr lang="en-US" sz="2400" dirty="0">
                <a:latin typeface="Arial" panose="020B0604020202020204" pitchFamily="34" charset="0"/>
                <a:cs typeface="Arial" panose="020B0604020202020204" pitchFamily="34" charset="0"/>
              </a:rPr>
              <a:t>d</a:t>
            </a: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emand charges</a:t>
            </a:r>
            <a:endPar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6148" name="Picture 4" descr="Free Photography of Empty Parking Lot Stock Photo">
            <a:extLst>
              <a:ext uri="{FF2B5EF4-FFF2-40B4-BE49-F238E27FC236}">
                <a16:creationId xmlns:a16="http://schemas.microsoft.com/office/drawing/2014/main" id="{B0F1B256-7706-6B4D-92C0-FC7A16D66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67" y="1236324"/>
            <a:ext cx="6458585" cy="430572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a:extLst>
              <a:ext uri="{FF2B5EF4-FFF2-40B4-BE49-F238E27FC236}">
                <a16:creationId xmlns:a16="http://schemas.microsoft.com/office/drawing/2014/main" id="{C16DE333-FA6C-DE4B-9B9D-3FFDF0FD005F}"/>
              </a:ext>
            </a:extLst>
          </p:cNvPr>
          <p:cNvSpPr>
            <a:spLocks noChangeAspect="1" noChangeArrowheads="1"/>
          </p:cNvSpPr>
          <p:nvPr/>
        </p:nvSpPr>
        <p:spPr bwMode="auto">
          <a:xfrm>
            <a:off x="5410200" y="2743200"/>
            <a:ext cx="838200" cy="83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 name="Picture 13">
            <a:extLst>
              <a:ext uri="{FF2B5EF4-FFF2-40B4-BE49-F238E27FC236}">
                <a16:creationId xmlns:a16="http://schemas.microsoft.com/office/drawing/2014/main" id="{2F43EAA2-B83D-B049-A18F-8F5FF8257B73}"/>
              </a:ext>
            </a:extLst>
          </p:cNvPr>
          <p:cNvPicPr>
            <a:picLocks noChangeAspect="1"/>
          </p:cNvPicPr>
          <p:nvPr/>
        </p:nvPicPr>
        <p:blipFill>
          <a:blip r:embed="rId4"/>
          <a:stretch>
            <a:fillRect/>
          </a:stretch>
        </p:blipFill>
        <p:spPr>
          <a:xfrm>
            <a:off x="143941" y="5685067"/>
            <a:ext cx="1041179" cy="1041179"/>
          </a:xfrm>
          <a:prstGeom prst="rect">
            <a:avLst/>
          </a:prstGeom>
        </p:spPr>
      </p:pic>
      <p:pic>
        <p:nvPicPr>
          <p:cNvPr id="12" name="Picture 11">
            <a:extLst>
              <a:ext uri="{FF2B5EF4-FFF2-40B4-BE49-F238E27FC236}">
                <a16:creationId xmlns:a16="http://schemas.microsoft.com/office/drawing/2014/main" id="{1AFDD0FA-7C56-0041-BA10-E5003F88662B}"/>
              </a:ext>
            </a:extLst>
          </p:cNvPr>
          <p:cNvPicPr>
            <a:picLocks noChangeAspect="1"/>
          </p:cNvPicPr>
          <p:nvPr/>
        </p:nvPicPr>
        <p:blipFill>
          <a:blip r:embed="rId5"/>
          <a:stretch>
            <a:fillRect/>
          </a:stretch>
        </p:blipFill>
        <p:spPr>
          <a:xfrm>
            <a:off x="211569" y="2322785"/>
            <a:ext cx="991778" cy="991778"/>
          </a:xfrm>
          <a:prstGeom prst="rect">
            <a:avLst/>
          </a:prstGeom>
        </p:spPr>
      </p:pic>
      <p:pic>
        <p:nvPicPr>
          <p:cNvPr id="16" name="Picture 15">
            <a:extLst>
              <a:ext uri="{FF2B5EF4-FFF2-40B4-BE49-F238E27FC236}">
                <a16:creationId xmlns:a16="http://schemas.microsoft.com/office/drawing/2014/main" id="{386ACA38-5FC9-7E40-87EC-9E0727D3E604}"/>
              </a:ext>
            </a:extLst>
          </p:cNvPr>
          <p:cNvPicPr>
            <a:picLocks noChangeAspect="1"/>
          </p:cNvPicPr>
          <p:nvPr/>
        </p:nvPicPr>
        <p:blipFill>
          <a:blip r:embed="rId6"/>
          <a:stretch>
            <a:fillRect/>
          </a:stretch>
        </p:blipFill>
        <p:spPr>
          <a:xfrm>
            <a:off x="159164" y="3419519"/>
            <a:ext cx="987402" cy="987402"/>
          </a:xfrm>
          <a:prstGeom prst="rect">
            <a:avLst/>
          </a:prstGeom>
        </p:spPr>
      </p:pic>
      <p:pic>
        <p:nvPicPr>
          <p:cNvPr id="18" name="Picture 17">
            <a:extLst>
              <a:ext uri="{FF2B5EF4-FFF2-40B4-BE49-F238E27FC236}">
                <a16:creationId xmlns:a16="http://schemas.microsoft.com/office/drawing/2014/main" id="{4B855274-5F8C-3D43-A046-B7BCCC7A0015}"/>
              </a:ext>
            </a:extLst>
          </p:cNvPr>
          <p:cNvPicPr>
            <a:picLocks noChangeAspect="1"/>
          </p:cNvPicPr>
          <p:nvPr/>
        </p:nvPicPr>
        <p:blipFill>
          <a:blip r:embed="rId7"/>
          <a:stretch>
            <a:fillRect/>
          </a:stretch>
        </p:blipFill>
        <p:spPr>
          <a:xfrm>
            <a:off x="46693" y="4427841"/>
            <a:ext cx="1235676" cy="1235676"/>
          </a:xfrm>
          <a:prstGeom prst="rect">
            <a:avLst/>
          </a:prstGeom>
        </p:spPr>
      </p:pic>
      <p:pic>
        <p:nvPicPr>
          <p:cNvPr id="20" name="Picture 19">
            <a:extLst>
              <a:ext uri="{FF2B5EF4-FFF2-40B4-BE49-F238E27FC236}">
                <a16:creationId xmlns:a16="http://schemas.microsoft.com/office/drawing/2014/main" id="{6981D0D3-2E0F-3847-8508-E0D825EDCD8E}"/>
              </a:ext>
            </a:extLst>
          </p:cNvPr>
          <p:cNvPicPr>
            <a:picLocks noChangeAspect="1"/>
          </p:cNvPicPr>
          <p:nvPr/>
        </p:nvPicPr>
        <p:blipFill>
          <a:blip r:embed="rId8"/>
          <a:stretch>
            <a:fillRect/>
          </a:stretch>
        </p:blipFill>
        <p:spPr>
          <a:xfrm>
            <a:off x="159164" y="1239766"/>
            <a:ext cx="1041179" cy="1041179"/>
          </a:xfrm>
          <a:prstGeom prst="rect">
            <a:avLst/>
          </a:prstGeom>
        </p:spPr>
      </p:pic>
      <p:sp>
        <p:nvSpPr>
          <p:cNvPr id="22" name="Rectangle 21">
            <a:extLst>
              <a:ext uri="{FF2B5EF4-FFF2-40B4-BE49-F238E27FC236}">
                <a16:creationId xmlns:a16="http://schemas.microsoft.com/office/drawing/2014/main" id="{DD0AF099-7E79-684B-884F-A82C9D50837D}"/>
              </a:ext>
            </a:extLst>
          </p:cNvPr>
          <p:cNvSpPr/>
          <p:nvPr/>
        </p:nvSpPr>
        <p:spPr>
          <a:xfrm>
            <a:off x="464790" y="3610782"/>
            <a:ext cx="429926" cy="646331"/>
          </a:xfrm>
          <a:prstGeom prst="rect">
            <a:avLst/>
          </a:prstGeom>
        </p:spPr>
        <p:txBody>
          <a:bodyPr wrap="none">
            <a:spAutoFit/>
          </a:bodyPr>
          <a:lstStyle/>
          <a:p>
            <a:r>
              <a:rPr lang="en-US" sz="3600" b="1" dirty="0">
                <a:solidFill>
                  <a:srgbClr val="0281A7"/>
                </a:solidFill>
                <a:cs typeface="Arial" panose="020B0604020202020204" pitchFamily="34" charset="0"/>
              </a:rPr>
              <a:t>P</a:t>
            </a:r>
          </a:p>
        </p:txBody>
      </p:sp>
      <p:sp>
        <p:nvSpPr>
          <p:cNvPr id="4" name="Slide Number Placeholder 3">
            <a:extLst>
              <a:ext uri="{FF2B5EF4-FFF2-40B4-BE49-F238E27FC236}">
                <a16:creationId xmlns:a16="http://schemas.microsoft.com/office/drawing/2014/main" id="{EB38C29D-E1C6-CB48-8FF9-92BDCB5395F5}"/>
              </a:ext>
            </a:extLst>
          </p:cNvPr>
          <p:cNvSpPr>
            <a:spLocks noGrp="1"/>
          </p:cNvSpPr>
          <p:nvPr>
            <p:ph type="sldNum" sz="quarter" idx="12"/>
          </p:nvPr>
        </p:nvSpPr>
        <p:spPr>
          <a:xfrm>
            <a:off x="21494" y="6361121"/>
            <a:ext cx="631371" cy="365125"/>
          </a:xfrm>
        </p:spPr>
        <p:txBody>
          <a:bodyPr/>
          <a:lstStyle/>
          <a:p>
            <a:fld id="{DB8F626C-CEBF-614D-89D9-D0BEA80BC35B}" type="slidenum">
              <a:rPr lang="en-US" smtClean="0"/>
              <a:pPr/>
              <a:t>14</a:t>
            </a:fld>
            <a:endParaRPr lang="en-US" dirty="0"/>
          </a:p>
        </p:txBody>
      </p:sp>
    </p:spTree>
    <p:extLst>
      <p:ext uri="{BB962C8B-B14F-4D97-AF65-F5344CB8AC3E}">
        <p14:creationId xmlns:p14="http://schemas.microsoft.com/office/powerpoint/2010/main" val="2074696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172B-1BDD-DE47-8CC8-69EA4BBBDCCD}"/>
              </a:ext>
            </a:extLst>
          </p:cNvPr>
          <p:cNvSpPr>
            <a:spLocks noGrp="1"/>
          </p:cNvSpPr>
          <p:nvPr>
            <p:ph type="title"/>
          </p:nvPr>
        </p:nvSpPr>
        <p:spPr>
          <a:xfrm>
            <a:off x="469895" y="-18588"/>
            <a:ext cx="11252210" cy="1187952"/>
          </a:xfrm>
        </p:spPr>
        <p:txBody>
          <a:bodyPr/>
          <a:lstStyle/>
          <a:p>
            <a:r>
              <a:rPr lang="en-US" dirty="0"/>
              <a:t>Baseline Interview Results</a:t>
            </a:r>
          </a:p>
        </p:txBody>
      </p:sp>
      <p:sp>
        <p:nvSpPr>
          <p:cNvPr id="8" name="Slide Number Placeholder 7">
            <a:extLst>
              <a:ext uri="{FF2B5EF4-FFF2-40B4-BE49-F238E27FC236}">
                <a16:creationId xmlns:a16="http://schemas.microsoft.com/office/drawing/2014/main" id="{8787986B-A2E8-F24B-AE6D-586FCB546886}"/>
              </a:ext>
            </a:extLst>
          </p:cNvPr>
          <p:cNvSpPr>
            <a:spLocks noGrp="1"/>
          </p:cNvSpPr>
          <p:nvPr>
            <p:ph type="sldNum" sz="quarter" idx="12"/>
          </p:nvPr>
        </p:nvSpPr>
        <p:spPr/>
        <p:txBody>
          <a:bodyPr/>
          <a:lstStyle/>
          <a:p>
            <a:fld id="{60BCB258-124A-4017-9814-FEFA4F8679C6}" type="slidenum">
              <a:rPr lang="en-US" smtClean="0"/>
              <a:t>15</a:t>
            </a:fld>
            <a:endParaRPr lang="en-US" dirty="0"/>
          </a:p>
        </p:txBody>
      </p:sp>
      <p:pic>
        <p:nvPicPr>
          <p:cNvPr id="14" name="Picture 13">
            <a:extLst>
              <a:ext uri="{FF2B5EF4-FFF2-40B4-BE49-F238E27FC236}">
                <a16:creationId xmlns:a16="http://schemas.microsoft.com/office/drawing/2014/main" id="{F2FB1FAD-FEF2-BA02-A27B-72D1A3165E17}"/>
              </a:ext>
            </a:extLst>
          </p:cNvPr>
          <p:cNvPicPr>
            <a:picLocks noChangeAspect="1"/>
          </p:cNvPicPr>
          <p:nvPr/>
        </p:nvPicPr>
        <p:blipFill rotWithShape="1">
          <a:blip r:embed="rId3"/>
          <a:srcRect l="1967" t="1555" r="937" b="2588"/>
          <a:stretch/>
        </p:blipFill>
        <p:spPr>
          <a:xfrm>
            <a:off x="1752599" y="1169364"/>
            <a:ext cx="7927429" cy="5675149"/>
          </a:xfrm>
          <a:prstGeom prst="rect">
            <a:avLst/>
          </a:prstGeom>
          <a:ln>
            <a:noFill/>
          </a:ln>
        </p:spPr>
      </p:pic>
    </p:spTree>
    <p:extLst>
      <p:ext uri="{BB962C8B-B14F-4D97-AF65-F5344CB8AC3E}">
        <p14:creationId xmlns:p14="http://schemas.microsoft.com/office/powerpoint/2010/main" val="2562098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AE9B-749C-7C49-AEA1-51EEB7C8654C}"/>
              </a:ext>
            </a:extLst>
          </p:cNvPr>
          <p:cNvSpPr>
            <a:spLocks noGrp="1"/>
          </p:cNvSpPr>
          <p:nvPr>
            <p:ph type="title"/>
          </p:nvPr>
        </p:nvSpPr>
        <p:spPr>
          <a:xfrm>
            <a:off x="469895" y="-79443"/>
            <a:ext cx="11252210" cy="1187952"/>
          </a:xfrm>
        </p:spPr>
        <p:txBody>
          <a:bodyPr>
            <a:normAutofit/>
          </a:bodyPr>
          <a:lstStyle/>
          <a:p>
            <a:pPr algn="ctr"/>
            <a:r>
              <a:rPr lang="en-US" sz="3600" b="1" dirty="0">
                <a:solidFill>
                  <a:srgbClr val="00A7DF"/>
                </a:solidFill>
                <a:latin typeface="Arial" panose="020B0604020202020204" pitchFamily="34" charset="0"/>
                <a:cs typeface="Arial" panose="020B0604020202020204" pitchFamily="34" charset="0"/>
              </a:rPr>
              <a:t>Technological Solutions Overview</a:t>
            </a:r>
          </a:p>
        </p:txBody>
      </p:sp>
      <p:sp>
        <p:nvSpPr>
          <p:cNvPr id="7" name="Slide Number Placeholder 6">
            <a:extLst>
              <a:ext uri="{FF2B5EF4-FFF2-40B4-BE49-F238E27FC236}">
                <a16:creationId xmlns:a16="http://schemas.microsoft.com/office/drawing/2014/main" id="{454E119E-80D2-D84A-AF28-0A5E8598F0DD}"/>
              </a:ext>
            </a:extLst>
          </p:cNvPr>
          <p:cNvSpPr>
            <a:spLocks noGrp="1"/>
          </p:cNvSpPr>
          <p:nvPr>
            <p:ph type="sldNum" sz="quarter" idx="12"/>
          </p:nvPr>
        </p:nvSpPr>
        <p:spPr/>
        <p:txBody>
          <a:bodyPr/>
          <a:lstStyle/>
          <a:p>
            <a:fld id="{17158FE8-31F3-BB4E-9DBE-0F0737558085}" type="slidenum">
              <a:rPr lang="en-US" smtClean="0"/>
              <a:t>16</a:t>
            </a:fld>
            <a:endParaRPr lang="en-US" dirty="0"/>
          </a:p>
        </p:txBody>
      </p:sp>
      <p:sp>
        <p:nvSpPr>
          <p:cNvPr id="3" name="Vertical Text Placeholder 2">
            <a:extLst>
              <a:ext uri="{FF2B5EF4-FFF2-40B4-BE49-F238E27FC236}">
                <a16:creationId xmlns:a16="http://schemas.microsoft.com/office/drawing/2014/main" id="{9B92204C-1A74-254E-B9A8-7A26063D182B}"/>
              </a:ext>
            </a:extLst>
          </p:cNvPr>
          <p:cNvSpPr>
            <a:spLocks noGrp="1"/>
          </p:cNvSpPr>
          <p:nvPr>
            <p:ph type="body" orient="vert" idx="4294967295"/>
          </p:nvPr>
        </p:nvSpPr>
        <p:spPr>
          <a:xfrm>
            <a:off x="74646" y="1412878"/>
            <a:ext cx="6847214" cy="4656405"/>
          </a:xfrm>
        </p:spPr>
        <p:txBody>
          <a:bodyPr vert="horz" lIns="91440" tIns="45720" rIns="91440" bIns="45720" rtlCol="0" anchor="t">
            <a:noAutofit/>
          </a:bodyPr>
          <a:lstStyle/>
          <a:p>
            <a:r>
              <a:rPr lang="en-US" sz="2400" b="1" dirty="0">
                <a:latin typeface="Arial" panose="020B0604020202020204" pitchFamily="34" charset="0"/>
                <a:cs typeface="Arial" panose="020B0604020202020204" pitchFamily="34" charset="0"/>
              </a:rPr>
              <a:t>Shared Charging Stations:</a:t>
            </a:r>
          </a:p>
          <a:p>
            <a:pPr lvl="1"/>
            <a:r>
              <a:rPr lang="en-US" sz="2000" dirty="0">
                <a:latin typeface="Arial" panose="020B0604020202020204" pitchFamily="34" charset="0"/>
                <a:cs typeface="Arial" panose="020B0604020202020204" pitchFamily="34" charset="0"/>
              </a:rPr>
              <a:t>Extra parking spots available</a:t>
            </a:r>
          </a:p>
          <a:p>
            <a:pPr lvl="1"/>
            <a:r>
              <a:rPr lang="en-US" sz="2000" dirty="0">
                <a:latin typeface="Arial" panose="020B0604020202020204" pitchFamily="34" charset="0"/>
                <a:cs typeface="Arial" panose="020B0604020202020204" pitchFamily="34" charset="0"/>
              </a:rPr>
              <a:t>Power-sharing option</a:t>
            </a:r>
          </a:p>
          <a:p>
            <a:pPr lvl="1"/>
            <a:r>
              <a:rPr lang="en-US" sz="2000" dirty="0">
                <a:latin typeface="Arial" panose="020B0604020202020204" pitchFamily="34" charset="0"/>
                <a:cs typeface="Arial" panose="020B0604020202020204" pitchFamily="34" charset="0"/>
              </a:rPr>
              <a:t>Have to move after finished charging</a:t>
            </a:r>
          </a:p>
          <a:p>
            <a:r>
              <a:rPr lang="en-US" sz="2400" b="1" dirty="0">
                <a:latin typeface="Arial" panose="020B0604020202020204" pitchFamily="34" charset="0"/>
                <a:cs typeface="Arial" panose="020B0604020202020204" pitchFamily="34" charset="0"/>
              </a:rPr>
              <a:t>Dedicated to Individual Residents:</a:t>
            </a:r>
          </a:p>
          <a:p>
            <a:pPr lvl="1"/>
            <a:r>
              <a:rPr lang="en-US" sz="2000" dirty="0">
                <a:latin typeface="Arial" panose="020B0604020202020204" pitchFamily="34" charset="0"/>
                <a:cs typeface="Arial" panose="020B0604020202020204" pitchFamily="34" charset="0"/>
              </a:rPr>
              <a:t>Homeowner/deeded parking spots-increase home value </a:t>
            </a:r>
          </a:p>
          <a:p>
            <a:pPr lvl="1"/>
            <a:r>
              <a:rPr lang="en-US" sz="2000" dirty="0">
                <a:latin typeface="Arial" panose="020B0604020202020204" pitchFamily="34" charset="0"/>
                <a:cs typeface="Arial" panose="020B0604020202020204" pitchFamily="34" charset="0"/>
              </a:rPr>
              <a:t>Easiest for EV Driver, but often expensive</a:t>
            </a:r>
          </a:p>
          <a:p>
            <a:r>
              <a:rPr lang="en-US" sz="2400" b="1" dirty="0">
                <a:latin typeface="Arial" panose="020B0604020202020204" pitchFamily="34" charset="0"/>
                <a:cs typeface="Arial" panose="020B0604020202020204" pitchFamily="34" charset="0"/>
              </a:rPr>
              <a:t>Offsite Charging (Independently Funded)</a:t>
            </a:r>
          </a:p>
          <a:p>
            <a:pPr lvl="1"/>
            <a:r>
              <a:rPr lang="en-US" sz="2000" dirty="0">
                <a:latin typeface="Arial" panose="020B0604020202020204" pitchFamily="34" charset="0"/>
                <a:cs typeface="Arial" panose="020B0604020202020204" pitchFamily="34" charset="0"/>
              </a:rPr>
              <a:t>Proximity really matters</a:t>
            </a:r>
          </a:p>
          <a:p>
            <a:pPr lvl="1"/>
            <a:r>
              <a:rPr lang="en-US" sz="2000" dirty="0">
                <a:latin typeface="Arial" panose="020B0604020202020204" pitchFamily="34" charset="0"/>
                <a:cs typeface="Arial" panose="020B0604020202020204" pitchFamily="34" charset="0"/>
              </a:rPr>
              <a:t>Amenities?</a:t>
            </a:r>
          </a:p>
        </p:txBody>
      </p:sp>
      <p:pic>
        <p:nvPicPr>
          <p:cNvPr id="1026" name="Picture 2" descr="Free stock photo of battery, california, car Stock Photo">
            <a:extLst>
              <a:ext uri="{FF2B5EF4-FFF2-40B4-BE49-F238E27FC236}">
                <a16:creationId xmlns:a16="http://schemas.microsoft.com/office/drawing/2014/main" id="{1517FEF2-5CB1-BB4C-B5CC-B03A4313E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860" y="1412878"/>
            <a:ext cx="5061284" cy="379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17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BF51F6-5658-304B-B0D8-B5F76A7901B3}"/>
              </a:ext>
            </a:extLst>
          </p:cNvPr>
          <p:cNvSpPr>
            <a:spLocks noGrp="1"/>
          </p:cNvSpPr>
          <p:nvPr>
            <p:ph type="sldNum" sz="quarter" idx="12"/>
          </p:nvPr>
        </p:nvSpPr>
        <p:spPr/>
        <p:txBody>
          <a:bodyPr/>
          <a:lstStyle/>
          <a:p>
            <a:fld id="{17158FE8-31F3-BB4E-9DBE-0F0737558085}" type="slidenum">
              <a:rPr lang="en-US" smtClean="0"/>
              <a:t>17</a:t>
            </a:fld>
            <a:endParaRPr lang="en-US" dirty="0"/>
          </a:p>
        </p:txBody>
      </p:sp>
      <p:sp>
        <p:nvSpPr>
          <p:cNvPr id="2" name="Title 1">
            <a:extLst>
              <a:ext uri="{FF2B5EF4-FFF2-40B4-BE49-F238E27FC236}">
                <a16:creationId xmlns:a16="http://schemas.microsoft.com/office/drawing/2014/main" id="{898FAE9B-749C-7C49-AEA1-51EEB7C8654C}"/>
              </a:ext>
            </a:extLst>
          </p:cNvPr>
          <p:cNvSpPr>
            <a:spLocks noGrp="1"/>
          </p:cNvSpPr>
          <p:nvPr>
            <p:ph type="title"/>
          </p:nvPr>
        </p:nvSpPr>
        <p:spPr>
          <a:xfrm>
            <a:off x="469895" y="0"/>
            <a:ext cx="11252210" cy="1187952"/>
          </a:xfrm>
        </p:spPr>
        <p:txBody>
          <a:bodyPr>
            <a:normAutofit/>
          </a:bodyPr>
          <a:lstStyle/>
          <a:p>
            <a:pPr algn="ctr"/>
            <a:r>
              <a:rPr lang="en-US" sz="3600" b="1" dirty="0">
                <a:solidFill>
                  <a:srgbClr val="00A7DF"/>
                </a:solidFill>
                <a:latin typeface="Arial" panose="020B0604020202020204" pitchFamily="34" charset="0"/>
                <a:cs typeface="Arial" panose="020B0604020202020204" pitchFamily="34" charset="0"/>
              </a:rPr>
              <a:t>Shared Charging </a:t>
            </a:r>
          </a:p>
        </p:txBody>
      </p:sp>
      <p:sp>
        <p:nvSpPr>
          <p:cNvPr id="3" name="Vertical Text Placeholder 2">
            <a:extLst>
              <a:ext uri="{FF2B5EF4-FFF2-40B4-BE49-F238E27FC236}">
                <a16:creationId xmlns:a16="http://schemas.microsoft.com/office/drawing/2014/main" id="{9B92204C-1A74-254E-B9A8-7A26063D182B}"/>
              </a:ext>
            </a:extLst>
          </p:cNvPr>
          <p:cNvSpPr>
            <a:spLocks noGrp="1"/>
          </p:cNvSpPr>
          <p:nvPr>
            <p:ph type="body" orient="vert" idx="4294967295"/>
          </p:nvPr>
        </p:nvSpPr>
        <p:spPr>
          <a:xfrm>
            <a:off x="87897" y="1985475"/>
            <a:ext cx="7394902" cy="5497512"/>
          </a:xfrm>
        </p:spPr>
        <p:txBody>
          <a:bodyPr vert="horz" lIns="91440" tIns="45720" rIns="91440" bIns="45720" rtlCol="0" anchor="t">
            <a:noAutofit/>
          </a:bodyPr>
          <a:lstStyle/>
          <a:p>
            <a:pPr marL="460375" lvl="1" indent="-223838"/>
            <a:endParaRPr lang="en-US" dirty="0">
              <a:latin typeface="Arial" panose="020B0604020202020204" pitchFamily="34" charset="0"/>
              <a:cs typeface="Arial" panose="020B0604020202020204" pitchFamily="34" charset="0"/>
            </a:endParaRPr>
          </a:p>
          <a:p>
            <a:pPr marL="460375" lvl="1" indent="-223838"/>
            <a:r>
              <a:rPr lang="en-US" dirty="0">
                <a:latin typeface="Arial" panose="020B0604020202020204" pitchFamily="34" charset="0"/>
                <a:cs typeface="Arial" panose="020B0604020202020204" pitchFamily="34" charset="0"/>
              </a:rPr>
              <a:t>Energy use usually tracked and billed to resident by vendor</a:t>
            </a:r>
          </a:p>
          <a:p>
            <a:pPr marL="236537" lvl="1" indent="0">
              <a:buNone/>
            </a:pPr>
            <a:r>
              <a:rPr lang="en-US" dirty="0">
                <a:latin typeface="Arial" panose="020B0604020202020204" pitchFamily="34" charset="0"/>
                <a:cs typeface="Arial" panose="020B0604020202020204" pitchFamily="34" charset="0"/>
              </a:rPr>
              <a:t> </a:t>
            </a:r>
          </a:p>
          <a:p>
            <a:pPr marL="460375" lvl="1" indent="-223838"/>
            <a:r>
              <a:rPr lang="en-US" dirty="0">
                <a:latin typeface="Arial" panose="020B0604020202020204" pitchFamily="34" charset="0"/>
                <a:cs typeface="Arial" panose="020B0604020202020204" pitchFamily="34" charset="0"/>
              </a:rPr>
              <a:t>Fewer stations required to serve a given number of vehicles than dedicated charging </a:t>
            </a:r>
          </a:p>
          <a:p>
            <a:pPr marL="236537" lvl="1" indent="0">
              <a:buNone/>
            </a:pPr>
            <a:endParaRPr lang="en-US" dirty="0">
              <a:latin typeface="Arial" panose="020B0604020202020204" pitchFamily="34" charset="0"/>
              <a:cs typeface="Arial" panose="020B0604020202020204" pitchFamily="34" charset="0"/>
            </a:endParaRPr>
          </a:p>
          <a:p>
            <a:pPr marL="460375" lvl="1" indent="-223838"/>
            <a:r>
              <a:rPr lang="en-US" dirty="0">
                <a:latin typeface="Arial" panose="020B0604020202020204" pitchFamily="34" charset="0"/>
                <a:cs typeface="Arial" panose="020B0604020202020204" pitchFamily="34" charset="0"/>
              </a:rPr>
              <a:t>Idle (Over-stay) fees can dramatically incentivize turnover</a:t>
            </a:r>
          </a:p>
          <a:p>
            <a:pPr marL="460375" lvl="1" indent="-223838"/>
            <a:endParaRPr lang="en-US" dirty="0">
              <a:latin typeface="Arial" panose="020B0604020202020204" pitchFamily="34" charset="0"/>
              <a:cs typeface="Arial" panose="020B0604020202020204" pitchFamily="34" charset="0"/>
            </a:endParaRPr>
          </a:p>
          <a:p>
            <a:pPr marL="460375" lvl="1" indent="-223838"/>
            <a:endParaRPr lang="en-US" dirty="0">
              <a:latin typeface="Arial" panose="020B0604020202020204" pitchFamily="34" charset="0"/>
              <a:cs typeface="Arial" panose="020B0604020202020204" pitchFamily="34" charset="0"/>
            </a:endParaRPr>
          </a:p>
          <a:p>
            <a:pPr marL="236537" lvl="1" indent="0">
              <a:buNone/>
            </a:pP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669BE75-C632-4273-A4CA-DB0B8544E956}"/>
              </a:ext>
            </a:extLst>
          </p:cNvPr>
          <p:cNvPicPr>
            <a:picLocks noChangeAspect="1"/>
          </p:cNvPicPr>
          <p:nvPr/>
        </p:nvPicPr>
        <p:blipFill rotWithShape="1">
          <a:blip r:embed="rId3">
            <a:extLst>
              <a:ext uri="{28A0092B-C50C-407E-A947-70E740481C1C}">
                <a14:useLocalDpi xmlns:a14="http://schemas.microsoft.com/office/drawing/2010/main" val="0"/>
              </a:ext>
            </a:extLst>
          </a:blip>
          <a:srcRect l="28417" t="-3814"/>
          <a:stretch/>
        </p:blipFill>
        <p:spPr>
          <a:xfrm rot="5400000">
            <a:off x="7766725" y="1458155"/>
            <a:ext cx="4470042" cy="4862102"/>
          </a:xfrm>
          <a:prstGeom prst="rect">
            <a:avLst/>
          </a:prstGeom>
        </p:spPr>
      </p:pic>
      <p:sp>
        <p:nvSpPr>
          <p:cNvPr id="13" name="Rectangle 12">
            <a:extLst>
              <a:ext uri="{FF2B5EF4-FFF2-40B4-BE49-F238E27FC236}">
                <a16:creationId xmlns:a16="http://schemas.microsoft.com/office/drawing/2014/main" id="{84C8ACA3-C760-6D47-A99A-FE4381420EB2}"/>
              </a:ext>
            </a:extLst>
          </p:cNvPr>
          <p:cNvSpPr/>
          <p:nvPr/>
        </p:nvSpPr>
        <p:spPr>
          <a:xfrm>
            <a:off x="3392564" y="1056111"/>
            <a:ext cx="5828519" cy="461665"/>
          </a:xfrm>
          <a:prstGeom prst="rect">
            <a:avLst/>
          </a:prstGeom>
        </p:spPr>
        <p:txBody>
          <a:bodyPr wrap="none">
            <a:spAutoFit/>
          </a:bodyPr>
          <a:lstStyle/>
          <a:p>
            <a:pPr marL="460375" lvl="1" indent="-223838"/>
            <a:r>
              <a:rPr lang="en-US" sz="2400" b="1" dirty="0">
                <a:latin typeface="Arial" panose="020B0604020202020204" pitchFamily="34" charset="0"/>
                <a:cs typeface="Arial" panose="020B0604020202020204" pitchFamily="34" charset="0"/>
              </a:rPr>
              <a:t>Unreserved parking or guest spaces</a:t>
            </a:r>
          </a:p>
        </p:txBody>
      </p:sp>
      <p:sp>
        <p:nvSpPr>
          <p:cNvPr id="16" name="Rectangle 15">
            <a:extLst>
              <a:ext uri="{FF2B5EF4-FFF2-40B4-BE49-F238E27FC236}">
                <a16:creationId xmlns:a16="http://schemas.microsoft.com/office/drawing/2014/main" id="{6904ECD2-DD99-1549-A573-4D0A40F591CA}"/>
              </a:ext>
            </a:extLst>
          </p:cNvPr>
          <p:cNvSpPr/>
          <p:nvPr/>
        </p:nvSpPr>
        <p:spPr>
          <a:xfrm>
            <a:off x="7570695" y="6154263"/>
            <a:ext cx="3813865" cy="369332"/>
          </a:xfrm>
          <a:prstGeom prst="rect">
            <a:avLst/>
          </a:prstGeom>
        </p:spPr>
        <p:txBody>
          <a:bodyPr wrap="none">
            <a:spAutoFit/>
          </a:bodyPr>
          <a:lstStyle/>
          <a:p>
            <a:pPr lvl="1"/>
            <a:r>
              <a:rPr lang="en-US" i="1" dirty="0">
                <a:latin typeface="Arial" panose="020B0604020202020204" pitchFamily="34" charset="0"/>
                <a:cs typeface="Arial" panose="020B0604020202020204" pitchFamily="34" charset="0"/>
              </a:rPr>
              <a:t>OpConnect- Ko’olani, Honolulu</a:t>
            </a:r>
          </a:p>
        </p:txBody>
      </p:sp>
    </p:spTree>
    <p:extLst>
      <p:ext uri="{BB962C8B-B14F-4D97-AF65-F5344CB8AC3E}">
        <p14:creationId xmlns:p14="http://schemas.microsoft.com/office/powerpoint/2010/main" val="1283081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B92F-EE2C-B347-A629-B1F0EC24452D}"/>
              </a:ext>
            </a:extLst>
          </p:cNvPr>
          <p:cNvSpPr>
            <a:spLocks noGrp="1"/>
          </p:cNvSpPr>
          <p:nvPr>
            <p:ph type="title"/>
          </p:nvPr>
        </p:nvSpPr>
        <p:spPr>
          <a:xfrm>
            <a:off x="469895" y="-69469"/>
            <a:ext cx="11252210" cy="1187952"/>
          </a:xfrm>
        </p:spPr>
        <p:txBody>
          <a:bodyPr>
            <a:normAutofit/>
          </a:bodyPr>
          <a:lstStyle/>
          <a:p>
            <a:r>
              <a:rPr lang="en-US" sz="3600" b="1" dirty="0">
                <a:solidFill>
                  <a:srgbClr val="00A7DF"/>
                </a:solidFill>
                <a:latin typeface="Arial" panose="020B0604020202020204" pitchFamily="34" charset="0"/>
                <a:cs typeface="Arial" panose="020B0604020202020204" pitchFamily="34" charset="0"/>
              </a:rPr>
              <a:t>Shared Charging Data </a:t>
            </a:r>
            <a:endParaRPr lang="en-US" sz="3600" b="1" dirty="0"/>
          </a:p>
        </p:txBody>
      </p:sp>
      <p:sp>
        <p:nvSpPr>
          <p:cNvPr id="11" name="Slide Number Placeholder 10">
            <a:extLst>
              <a:ext uri="{FF2B5EF4-FFF2-40B4-BE49-F238E27FC236}">
                <a16:creationId xmlns:a16="http://schemas.microsoft.com/office/drawing/2014/main" id="{E0EC5351-8421-A442-97E7-B051D24F451B}"/>
              </a:ext>
            </a:extLst>
          </p:cNvPr>
          <p:cNvSpPr>
            <a:spLocks noGrp="1"/>
          </p:cNvSpPr>
          <p:nvPr>
            <p:ph type="sldNum" sz="quarter" idx="12"/>
          </p:nvPr>
        </p:nvSpPr>
        <p:spPr/>
        <p:txBody>
          <a:bodyPr/>
          <a:lstStyle/>
          <a:p>
            <a:fld id="{17158FE8-31F3-BB4E-9DBE-0F0737558085}" type="slidenum">
              <a:rPr lang="en-US" smtClean="0"/>
              <a:t>18</a:t>
            </a:fld>
            <a:endParaRPr lang="en-US" dirty="0"/>
          </a:p>
        </p:txBody>
      </p:sp>
      <p:pic>
        <p:nvPicPr>
          <p:cNvPr id="4" name="Picture 3">
            <a:extLst>
              <a:ext uri="{FF2B5EF4-FFF2-40B4-BE49-F238E27FC236}">
                <a16:creationId xmlns:a16="http://schemas.microsoft.com/office/drawing/2014/main" id="{48279C74-32A4-F242-B0F3-EEF7A3F413F1}"/>
              </a:ext>
            </a:extLst>
          </p:cNvPr>
          <p:cNvPicPr/>
          <p:nvPr/>
        </p:nvPicPr>
        <p:blipFill>
          <a:blip r:embed="rId3">
            <a:extLst>
              <a:ext uri="{28A0092B-C50C-407E-A947-70E740481C1C}">
                <a14:useLocalDpi xmlns:a14="http://schemas.microsoft.com/office/drawing/2010/main" val="0"/>
              </a:ext>
            </a:extLst>
          </a:blip>
          <a:stretch>
            <a:fillRect/>
          </a:stretch>
        </p:blipFill>
        <p:spPr>
          <a:xfrm>
            <a:off x="129660" y="1704631"/>
            <a:ext cx="6765591" cy="4651718"/>
          </a:xfrm>
          <a:prstGeom prst="rect">
            <a:avLst/>
          </a:prstGeom>
        </p:spPr>
      </p:pic>
      <p:sp>
        <p:nvSpPr>
          <p:cNvPr id="5" name="TextBox 4">
            <a:extLst>
              <a:ext uri="{FF2B5EF4-FFF2-40B4-BE49-F238E27FC236}">
                <a16:creationId xmlns:a16="http://schemas.microsoft.com/office/drawing/2014/main" id="{5584BAFF-F27A-404E-BB9A-F540E419DC70}"/>
              </a:ext>
            </a:extLst>
          </p:cNvPr>
          <p:cNvSpPr txBox="1"/>
          <p:nvPr/>
        </p:nvSpPr>
        <p:spPr>
          <a:xfrm>
            <a:off x="3489790" y="2549124"/>
            <a:ext cx="3224620" cy="2677656"/>
          </a:xfrm>
          <a:prstGeom prst="rect">
            <a:avLst/>
          </a:prstGeom>
          <a:solidFill>
            <a:schemeClr val="bg1">
              <a:lumMod val="95000"/>
            </a:schemeClr>
          </a:solidFill>
          <a:ln w="28575">
            <a:solidFill>
              <a:srgbClr val="00A7D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7DF"/>
                </a:solidFill>
                <a:effectLst/>
                <a:uLnTx/>
                <a:uFillTx/>
                <a:latin typeface="Arial" panose="020B0604020202020204" pitchFamily="34" charset="0"/>
                <a:ea typeface="+mn-ea"/>
                <a:cs typeface="Arial" panose="020B0604020202020204" pitchFamily="34" charset="0"/>
              </a:rPr>
              <a:t>Demonstration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10-20</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kWh/session </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hours avg</a:t>
            </a:r>
          </a:p>
          <a:p>
            <a:pPr marL="742950" lvl="1" indent="-28575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5 sessions/day</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a:t>
            </a:r>
            <a:r>
              <a:rPr lang="en-US" sz="2400" dirty="0">
                <a:solidFill>
                  <a:prstClr val="black"/>
                </a:solidFill>
                <a:latin typeface="Arial" panose="020B0604020202020204" pitchFamily="34" charset="0"/>
                <a:cs typeface="Arial" panose="020B0604020202020204" pitchFamily="34" charset="0"/>
              </a:rPr>
              <a:t>avg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B41C5A13-57E3-3E4B-A747-CC3ECD506EC8}"/>
              </a:ext>
            </a:extLst>
          </p:cNvPr>
          <p:cNvSpPr/>
          <p:nvPr/>
        </p:nvSpPr>
        <p:spPr>
          <a:xfrm>
            <a:off x="7449473" y="1364590"/>
            <a:ext cx="4511171" cy="461665"/>
          </a:xfrm>
          <a:prstGeom prst="rect">
            <a:avLst/>
          </a:prstGeom>
        </p:spPr>
        <p:txBody>
          <a:bodyPr wrap="none">
            <a:spAutoFit/>
          </a:bodyPr>
          <a:lstStyle/>
          <a:p>
            <a:r>
              <a:rPr lang="en-US" sz="2400" b="1" u="sng" dirty="0">
                <a:latin typeface="Arial" panose="020B0604020202020204" pitchFamily="34" charset="0"/>
                <a:cs typeface="Arial" panose="020B0604020202020204" pitchFamily="34" charset="0"/>
              </a:rPr>
              <a:t>VCI-MUD Demonstration Site</a:t>
            </a:r>
          </a:p>
        </p:txBody>
      </p:sp>
      <p:pic>
        <p:nvPicPr>
          <p:cNvPr id="9" name="Graphic 8" descr="Marker">
            <a:extLst>
              <a:ext uri="{FF2B5EF4-FFF2-40B4-BE49-F238E27FC236}">
                <a16:creationId xmlns:a16="http://schemas.microsoft.com/office/drawing/2014/main" id="{BD7D5DB6-14C0-524C-9EAE-94275982DD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5025" y="1124750"/>
            <a:ext cx="914400" cy="914400"/>
          </a:xfrm>
          <a:prstGeom prst="rect">
            <a:avLst/>
          </a:prstGeom>
        </p:spPr>
      </p:pic>
      <p:sp>
        <p:nvSpPr>
          <p:cNvPr id="14" name="Rectangle 13">
            <a:extLst>
              <a:ext uri="{FF2B5EF4-FFF2-40B4-BE49-F238E27FC236}">
                <a16:creationId xmlns:a16="http://schemas.microsoft.com/office/drawing/2014/main" id="{6B735E52-25B6-ED4A-BB6F-DE77FB499249}"/>
              </a:ext>
            </a:extLst>
          </p:cNvPr>
          <p:cNvSpPr/>
          <p:nvPr/>
        </p:nvSpPr>
        <p:spPr>
          <a:xfrm>
            <a:off x="6571842" y="1924470"/>
            <a:ext cx="5639236" cy="1200329"/>
          </a:xfrm>
          <a:prstGeom prst="rect">
            <a:avLst/>
          </a:prstGeom>
        </p:spPr>
        <p:txBody>
          <a:bodyPr wrap="none">
            <a:spAutoFit/>
          </a:bodyPr>
          <a:lstStyle/>
          <a:p>
            <a:pPr lvl="1"/>
            <a:r>
              <a:rPr lang="en-US" b="1" dirty="0">
                <a:latin typeface="Arial" panose="020B0604020202020204" pitchFamily="34" charset="0"/>
                <a:cs typeface="Arial" panose="020B0604020202020204" pitchFamily="34" charset="0"/>
              </a:rPr>
              <a:t>EV Match </a:t>
            </a:r>
            <a:r>
              <a:rPr lang="en-US" dirty="0">
                <a:latin typeface="Arial" panose="020B0604020202020204" pitchFamily="34" charset="0"/>
                <a:cs typeface="Arial" panose="020B0604020202020204" pitchFamily="34" charset="0"/>
              </a:rPr>
              <a:t>- The Revere, Silicon Valley (Pictured)</a:t>
            </a:r>
          </a:p>
          <a:p>
            <a:pPr lvl="1"/>
            <a:r>
              <a:rPr lang="en-US" b="1" dirty="0">
                <a:latin typeface="Arial" panose="020B0604020202020204" pitchFamily="34" charset="0"/>
                <a:cs typeface="Arial" panose="020B0604020202020204" pitchFamily="34" charset="0"/>
              </a:rPr>
              <a:t>OpConnect</a:t>
            </a:r>
            <a:r>
              <a:rPr lang="en-US" dirty="0">
                <a:latin typeface="Arial" panose="020B0604020202020204" pitchFamily="34" charset="0"/>
                <a:cs typeface="Arial" panose="020B0604020202020204" pitchFamily="34" charset="0"/>
              </a:rPr>
              <a:t> - Ko’olani, Honolulu</a:t>
            </a:r>
          </a:p>
          <a:p>
            <a:pPr lvl="1"/>
            <a:r>
              <a:rPr lang="en-US" b="1" dirty="0">
                <a:latin typeface="Arial" panose="020B0604020202020204" pitchFamily="34" charset="0"/>
                <a:cs typeface="Arial" panose="020B0604020202020204" pitchFamily="34" charset="0"/>
              </a:rPr>
              <a:t>Liberty Plug-ins </a:t>
            </a:r>
            <a:r>
              <a:rPr lang="en-US" dirty="0">
                <a:latin typeface="Arial" panose="020B0604020202020204" pitchFamily="34" charset="0"/>
                <a:cs typeface="Arial" panose="020B0604020202020204" pitchFamily="34" charset="0"/>
              </a:rPr>
              <a:t>- The Brookwood, Atlanta, Ga</a:t>
            </a:r>
          </a:p>
          <a:p>
            <a:pPr lvl="1"/>
            <a:endParaRPr lang="en-US"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CEE77B8A-E6DD-F846-A10E-FC78325EC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987" y="2838870"/>
            <a:ext cx="5158013" cy="3423323"/>
          </a:xfrm>
          <a:prstGeom prst="rect">
            <a:avLst/>
          </a:prstGeom>
        </p:spPr>
      </p:pic>
    </p:spTree>
    <p:extLst>
      <p:ext uri="{BB962C8B-B14F-4D97-AF65-F5344CB8AC3E}">
        <p14:creationId xmlns:p14="http://schemas.microsoft.com/office/powerpoint/2010/main" val="6315749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1E28-E45C-EB45-B755-9AB7FA5E6B9A}"/>
              </a:ext>
            </a:extLst>
          </p:cNvPr>
          <p:cNvSpPr>
            <a:spLocks noGrp="1"/>
          </p:cNvSpPr>
          <p:nvPr>
            <p:ph type="title"/>
          </p:nvPr>
        </p:nvSpPr>
        <p:spPr>
          <a:xfrm>
            <a:off x="1029296" y="-17153"/>
            <a:ext cx="10515600" cy="1325563"/>
          </a:xfrm>
        </p:spPr>
        <p:txBody>
          <a:bodyPr>
            <a:normAutofit/>
          </a:bodyPr>
          <a:lstStyle/>
          <a:p>
            <a:pPr algn="ctr"/>
            <a:r>
              <a:rPr lang="en-US" sz="3600" b="1" dirty="0">
                <a:solidFill>
                  <a:srgbClr val="00A7DF"/>
                </a:solidFill>
                <a:latin typeface="Arial" panose="020B0604020202020204" pitchFamily="34" charset="0"/>
                <a:cs typeface="Arial" panose="020B0604020202020204" pitchFamily="34" charset="0"/>
              </a:rPr>
              <a:t>Shared Charging Technologies</a:t>
            </a:r>
          </a:p>
        </p:txBody>
      </p:sp>
      <p:sp>
        <p:nvSpPr>
          <p:cNvPr id="7" name="Slide Number Placeholder 6">
            <a:extLst>
              <a:ext uri="{FF2B5EF4-FFF2-40B4-BE49-F238E27FC236}">
                <a16:creationId xmlns:a16="http://schemas.microsoft.com/office/drawing/2014/main" id="{9E784DF4-C33B-F347-A8C2-16B63CADD9EE}"/>
              </a:ext>
            </a:extLst>
          </p:cNvPr>
          <p:cNvSpPr>
            <a:spLocks noGrp="1"/>
          </p:cNvSpPr>
          <p:nvPr>
            <p:ph type="sldNum" sz="quarter" idx="12"/>
          </p:nvPr>
        </p:nvSpPr>
        <p:spPr/>
        <p:txBody>
          <a:bodyPr/>
          <a:lstStyle/>
          <a:p>
            <a:fld id="{17158FE8-31F3-BB4E-9DBE-0F0737558085}" type="slidenum">
              <a:rPr lang="en-US" smtClean="0"/>
              <a:t>19</a:t>
            </a:fld>
            <a:endParaRPr lang="en-US" dirty="0"/>
          </a:p>
        </p:txBody>
      </p:sp>
      <p:graphicFrame>
        <p:nvGraphicFramePr>
          <p:cNvPr id="22" name="Table 17">
            <a:extLst>
              <a:ext uri="{FF2B5EF4-FFF2-40B4-BE49-F238E27FC236}">
                <a16:creationId xmlns:a16="http://schemas.microsoft.com/office/drawing/2014/main" id="{EB2382E6-C21F-454F-A1CA-17EBC32B00BE}"/>
              </a:ext>
            </a:extLst>
          </p:cNvPr>
          <p:cNvGraphicFramePr>
            <a:graphicFrameLocks/>
          </p:cNvGraphicFramePr>
          <p:nvPr>
            <p:extLst>
              <p:ext uri="{D42A27DB-BD31-4B8C-83A1-F6EECF244321}">
                <p14:modId xmlns:p14="http://schemas.microsoft.com/office/powerpoint/2010/main" val="2056131860"/>
              </p:ext>
            </p:extLst>
          </p:nvPr>
        </p:nvGraphicFramePr>
        <p:xfrm>
          <a:off x="419100" y="2266510"/>
          <a:ext cx="11353800" cy="3291840"/>
        </p:xfrm>
        <a:graphic>
          <a:graphicData uri="http://schemas.openxmlformats.org/drawingml/2006/table">
            <a:tbl>
              <a:tblPr firstRow="1" bandRow="1">
                <a:tableStyleId>{5C22544A-7EE6-4342-B048-85BDC9FD1C3A}</a:tableStyleId>
              </a:tblPr>
              <a:tblGrid>
                <a:gridCol w="5676900">
                  <a:extLst>
                    <a:ext uri="{9D8B030D-6E8A-4147-A177-3AD203B41FA5}">
                      <a16:colId xmlns:a16="http://schemas.microsoft.com/office/drawing/2014/main" val="1839543321"/>
                    </a:ext>
                  </a:extLst>
                </a:gridCol>
                <a:gridCol w="5676900">
                  <a:extLst>
                    <a:ext uri="{9D8B030D-6E8A-4147-A177-3AD203B41FA5}">
                      <a16:colId xmlns:a16="http://schemas.microsoft.com/office/drawing/2014/main" val="1980213499"/>
                    </a:ext>
                  </a:extLst>
                </a:gridCol>
              </a:tblGrid>
              <a:tr h="548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a:noFill/>
                          </a:ln>
                          <a:solidFill>
                            <a:srgbClr val="00A7DF"/>
                          </a:solidFill>
                          <a:latin typeface="Arial" panose="020B0604020202020204" pitchFamily="34" charset="0"/>
                          <a:cs typeface="Arial" panose="020B0604020202020204" pitchFamily="34" charset="0"/>
                        </a:rPr>
                        <a:t>Technology Feature</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38100" cap="flat" cmpd="sng" algn="ctr">
                      <a:solidFill>
                        <a:srgbClr val="00A7DF"/>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a:noFill/>
                          </a:ln>
                          <a:solidFill>
                            <a:srgbClr val="00A7DF"/>
                          </a:solidFill>
                          <a:latin typeface="Arial" panose="020B0604020202020204" pitchFamily="34" charset="0"/>
                          <a:cs typeface="Arial" panose="020B0604020202020204" pitchFamily="34" charset="0"/>
                        </a:rPr>
                        <a:t>When Does This Make Sense?</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38100" cap="flat" cmpd="sng" algn="ctr">
                      <a:solidFill>
                        <a:srgbClr val="00A7D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13916247"/>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ln>
                            <a:noFill/>
                          </a:ln>
                          <a:solidFill>
                            <a:srgbClr val="607A8C"/>
                          </a:solidFill>
                          <a:latin typeface="Arial" panose="020B0604020202020204" pitchFamily="34" charset="0"/>
                          <a:ea typeface="+mn-ea"/>
                          <a:cs typeface="Arial" panose="020B0604020202020204" pitchFamily="34" charset="0"/>
                        </a:rPr>
                        <a:t>External controls on non-networked stations</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38100"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ln>
                            <a:noFill/>
                          </a:ln>
                          <a:solidFill>
                            <a:srgbClr val="607A8C"/>
                          </a:solidFill>
                          <a:latin typeface="Arial" panose="020B0604020202020204" pitchFamily="34" charset="0"/>
                          <a:ea typeface="+mn-ea"/>
                          <a:cs typeface="Arial" panose="020B0604020202020204" pitchFamily="34" charset="0"/>
                        </a:rPr>
                        <a:t>Need management of “dumb” chargers</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38100"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64018096"/>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n>
                            <a:noFill/>
                          </a:ln>
                          <a:solidFill>
                            <a:srgbClr val="607A8C"/>
                          </a:solidFill>
                          <a:latin typeface="Arial" panose="020B0604020202020204" pitchFamily="34" charset="0"/>
                          <a:cs typeface="Arial" panose="020B0604020202020204" pitchFamily="34" charset="0"/>
                        </a:rPr>
                        <a:t>Reservations and access control</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tc>
                  <a:txBody>
                    <a:bodyPr/>
                    <a:lstStyle/>
                    <a:p>
                      <a:pPr marL="342900" indent="-342900">
                        <a:buFont typeface="Arial" panose="020B0604020202020204" pitchFamily="34" charset="0"/>
                        <a:buChar char="•"/>
                      </a:pPr>
                      <a:r>
                        <a:rPr lang="en-US" sz="2000" dirty="0">
                          <a:ln>
                            <a:noFill/>
                          </a:ln>
                          <a:solidFill>
                            <a:srgbClr val="607A8C"/>
                          </a:solidFill>
                          <a:latin typeface="Arial" panose="020B0604020202020204" pitchFamily="34" charset="0"/>
                          <a:cs typeface="Arial" panose="020B0604020202020204" pitchFamily="34" charset="0"/>
                        </a:rPr>
                        <a:t>Non-secure parking facility</a:t>
                      </a:r>
                    </a:p>
                    <a:p>
                      <a:pPr marL="342900" indent="-342900">
                        <a:buFont typeface="Arial" panose="020B0604020202020204" pitchFamily="34" charset="0"/>
                        <a:buChar char="•"/>
                      </a:pPr>
                      <a:r>
                        <a:rPr lang="en-US" sz="2000" dirty="0">
                          <a:ln>
                            <a:noFill/>
                          </a:ln>
                          <a:solidFill>
                            <a:srgbClr val="607A8C"/>
                          </a:solidFill>
                          <a:latin typeface="Arial" panose="020B0604020202020204" pitchFamily="34" charset="0"/>
                          <a:cs typeface="Arial" panose="020B0604020202020204" pitchFamily="34" charset="0"/>
                        </a:rPr>
                        <a:t>High demand of charger use</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65017716"/>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n>
                            <a:noFill/>
                          </a:ln>
                          <a:solidFill>
                            <a:srgbClr val="607A8C"/>
                          </a:solidFill>
                          <a:latin typeface="Arial" panose="020B0604020202020204" pitchFamily="34" charset="0"/>
                          <a:cs typeface="Arial" panose="020B0604020202020204" pitchFamily="34" charset="0"/>
                        </a:rPr>
                        <a:t>Energy management</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tc>
                  <a:txBody>
                    <a:bodyPr/>
                    <a:lstStyle/>
                    <a:p>
                      <a:pPr marL="342900" indent="-342900">
                        <a:buFont typeface="Arial" panose="020B0604020202020204" pitchFamily="34" charset="0"/>
                        <a:buChar char="•"/>
                      </a:pPr>
                      <a:r>
                        <a:rPr lang="en-US" sz="2000" dirty="0">
                          <a:ln>
                            <a:noFill/>
                          </a:ln>
                          <a:solidFill>
                            <a:srgbClr val="607A8C"/>
                          </a:solidFill>
                          <a:latin typeface="Arial" panose="020B0604020202020204" pitchFamily="34" charset="0"/>
                          <a:cs typeface="Arial" panose="020B0604020202020204" pitchFamily="34" charset="0"/>
                        </a:rPr>
                        <a:t>Limited electrical capacity</a:t>
                      </a:r>
                    </a:p>
                    <a:p>
                      <a:pPr marL="342900" indent="-342900">
                        <a:buFont typeface="Arial" panose="020B0604020202020204" pitchFamily="34" charset="0"/>
                        <a:buChar char="•"/>
                      </a:pPr>
                      <a:r>
                        <a:rPr lang="en-US" sz="2000" dirty="0">
                          <a:ln>
                            <a:noFill/>
                          </a:ln>
                          <a:solidFill>
                            <a:srgbClr val="607A8C"/>
                          </a:solidFill>
                          <a:latin typeface="Arial" panose="020B0604020202020204" pitchFamily="34" charset="0"/>
                          <a:cs typeface="Arial" panose="020B0604020202020204" pitchFamily="34" charset="0"/>
                        </a:rPr>
                        <a:t>High electricity rates</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55320414"/>
                  </a:ext>
                </a:extLst>
              </a:tr>
            </a:tbl>
          </a:graphicData>
        </a:graphic>
      </p:graphicFrame>
    </p:spTree>
    <p:extLst>
      <p:ext uri="{BB962C8B-B14F-4D97-AF65-F5344CB8AC3E}">
        <p14:creationId xmlns:p14="http://schemas.microsoft.com/office/powerpoint/2010/main" val="33145446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1D87CCD-1F73-4FA6-BBE5-92C828344012}"/>
              </a:ext>
            </a:extLst>
          </p:cNvPr>
          <p:cNvPicPr>
            <a:picLocks noGrp="1" noChangeAspect="1"/>
          </p:cNvPicPr>
          <p:nvPr>
            <p:ph type="pic" sz="quarter" idx="55"/>
          </p:nvPr>
        </p:nvPicPr>
        <p:blipFill rotWithShape="1">
          <a:blip r:embed="rId3" cstate="screen">
            <a:extLst>
              <a:ext uri="{28A0092B-C50C-407E-A947-70E740481C1C}">
                <a14:useLocalDpi xmlns:a14="http://schemas.microsoft.com/office/drawing/2010/main"/>
              </a:ext>
            </a:extLst>
          </a:blip>
          <a:srcRect t="34328" b="3888"/>
          <a:stretch/>
        </p:blipFill>
        <p:spPr>
          <a:xfrm>
            <a:off x="3873389" y="0"/>
            <a:ext cx="8318610" cy="3423395"/>
          </a:xfrm>
        </p:spPr>
      </p:pic>
      <p:pic>
        <p:nvPicPr>
          <p:cNvPr id="12" name="Picture 4" descr="Free Monochrome Photography of People Shaking Hands Stock Photo">
            <a:extLst>
              <a:ext uri="{FF2B5EF4-FFF2-40B4-BE49-F238E27FC236}">
                <a16:creationId xmlns:a16="http://schemas.microsoft.com/office/drawing/2014/main" id="{6D7678F8-5BAD-244E-9A21-C2E9CA28E3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72" b="14962"/>
          <a:stretch/>
        </p:blipFill>
        <p:spPr bwMode="auto">
          <a:xfrm>
            <a:off x="3873389" y="-83394"/>
            <a:ext cx="8412739" cy="40520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72C67FC7-38E5-8945-868B-E0F387A4594F}"/>
              </a:ext>
            </a:extLst>
          </p:cNvPr>
          <p:cNvSpPr>
            <a:spLocks noGrp="1"/>
          </p:cNvSpPr>
          <p:nvPr>
            <p:ph type="body" sz="quarter" idx="57"/>
          </p:nvPr>
        </p:nvSpPr>
        <p:spPr>
          <a:xfrm>
            <a:off x="246448" y="2815726"/>
            <a:ext cx="3246396" cy="2305854"/>
          </a:xfrm>
        </p:spPr>
        <p:txBody>
          <a:bodyPr/>
          <a:lstStyle/>
          <a:p>
            <a:r>
              <a:rPr lang="en-US" sz="2400" dirty="0"/>
              <a:t>Building partnerships to advance affordable, domestic transportation fuels and technologies</a:t>
            </a:r>
          </a:p>
        </p:txBody>
      </p:sp>
      <p:sp>
        <p:nvSpPr>
          <p:cNvPr id="4" name="Text Placeholder 3">
            <a:extLst>
              <a:ext uri="{FF2B5EF4-FFF2-40B4-BE49-F238E27FC236}">
                <a16:creationId xmlns:a16="http://schemas.microsoft.com/office/drawing/2014/main" id="{AE52208C-FDAE-0E47-8683-2A7BA3F47B86}"/>
              </a:ext>
            </a:extLst>
          </p:cNvPr>
          <p:cNvSpPr>
            <a:spLocks noGrp="1"/>
          </p:cNvSpPr>
          <p:nvPr>
            <p:ph type="body" sz="quarter" idx="54"/>
          </p:nvPr>
        </p:nvSpPr>
        <p:spPr>
          <a:xfrm>
            <a:off x="246448" y="224954"/>
            <a:ext cx="3246396" cy="2435290"/>
          </a:xfrm>
        </p:spPr>
        <p:txBody>
          <a:bodyPr anchor="ctr"/>
          <a:lstStyle/>
          <a:p>
            <a:r>
              <a:rPr lang="en-US" sz="3600" dirty="0"/>
              <a:t>Clean Cities Coalition Network</a:t>
            </a:r>
          </a:p>
        </p:txBody>
      </p:sp>
      <p:sp>
        <p:nvSpPr>
          <p:cNvPr id="10" name="Text Placeholder 9">
            <a:extLst>
              <a:ext uri="{FF2B5EF4-FFF2-40B4-BE49-F238E27FC236}">
                <a16:creationId xmlns:a16="http://schemas.microsoft.com/office/drawing/2014/main" id="{C91DC257-17D4-CF49-9911-57969495D378}"/>
              </a:ext>
            </a:extLst>
          </p:cNvPr>
          <p:cNvSpPr>
            <a:spLocks noGrp="1"/>
          </p:cNvSpPr>
          <p:nvPr>
            <p:ph type="body" sz="quarter" idx="56"/>
          </p:nvPr>
        </p:nvSpPr>
        <p:spPr/>
        <p:txBody>
          <a:bodyPr bIns="365760" anchor="ctr"/>
          <a:lstStyle/>
          <a:p>
            <a:pPr marL="342900" indent="-342900" defTabSz="457200" fontAlgn="base">
              <a:lnSpc>
                <a:spcPct val="100000"/>
              </a:lnSpc>
              <a:spcBef>
                <a:spcPct val="20000"/>
              </a:spcBef>
              <a:spcAft>
                <a:spcPts val="600"/>
              </a:spcAft>
              <a:buFont typeface="Arial" panose="020B0604020202020204" pitchFamily="34" charset="0"/>
              <a:buChar char="•"/>
              <a:defRPr/>
            </a:pPr>
            <a:r>
              <a:rPr lang="en-US" sz="2000" dirty="0">
                <a:solidFill>
                  <a:schemeClr val="tx2"/>
                </a:solidFill>
                <a:ea typeface="ＭＳ Ｐゴシック"/>
              </a:rPr>
              <a:t>Serve as forums for local stakeholders to connect and collaborate on saving energy and using affordable alternative fuels</a:t>
            </a:r>
          </a:p>
          <a:p>
            <a:pPr marL="342900" indent="-342900" defTabSz="457200" fontAlgn="base">
              <a:lnSpc>
                <a:spcPct val="100000"/>
              </a:lnSpc>
              <a:spcBef>
                <a:spcPct val="20000"/>
              </a:spcBef>
              <a:spcAft>
                <a:spcPts val="600"/>
              </a:spcAft>
              <a:buFont typeface="Arial" panose="020B0604020202020204" pitchFamily="34" charset="0"/>
              <a:buChar char="•"/>
              <a:defRPr/>
            </a:pPr>
            <a:r>
              <a:rPr lang="en-US" sz="2000" dirty="0">
                <a:solidFill>
                  <a:schemeClr val="tx2"/>
                </a:solidFill>
                <a:ea typeface="ＭＳ Ｐゴシック"/>
              </a:rPr>
              <a:t>Provide grassroots support and resources on new transportation technologies and infrastructure development</a:t>
            </a:r>
          </a:p>
          <a:p>
            <a:pPr marL="342900" lvl="0" indent="-342900" defTabSz="457200" fontAlgn="base">
              <a:lnSpc>
                <a:spcPct val="100000"/>
              </a:lnSpc>
              <a:spcBef>
                <a:spcPct val="20000"/>
              </a:spcBef>
              <a:spcAft>
                <a:spcPts val="600"/>
              </a:spcAft>
              <a:buFont typeface="Arial" panose="020B0604020202020204" pitchFamily="34" charset="0"/>
              <a:buChar char="•"/>
              <a:defRPr/>
            </a:pPr>
            <a:r>
              <a:rPr lang="en-US" sz="2000" dirty="0">
                <a:solidFill>
                  <a:schemeClr val="tx2"/>
                </a:solidFill>
                <a:ea typeface="ＭＳ Ｐゴシック"/>
              </a:rPr>
              <a:t>Support networks to help their stakeholders identify cost-effective solutions that work locally</a:t>
            </a:r>
          </a:p>
        </p:txBody>
      </p:sp>
      <p:pic>
        <p:nvPicPr>
          <p:cNvPr id="7" name="Picture 6">
            <a:extLst>
              <a:ext uri="{FF2B5EF4-FFF2-40B4-BE49-F238E27FC236}">
                <a16:creationId xmlns:a16="http://schemas.microsoft.com/office/drawing/2014/main" id="{CE88A0ED-C9B6-3348-9939-3DCE0AA579E7}"/>
              </a:ext>
            </a:extLst>
          </p:cNvPr>
          <p:cNvPicPr>
            <a:picLocks noChangeAspect="1"/>
          </p:cNvPicPr>
          <p:nvPr/>
        </p:nvPicPr>
        <p:blipFill>
          <a:blip r:embed="rId5"/>
          <a:stretch>
            <a:fillRect/>
          </a:stretch>
        </p:blipFill>
        <p:spPr>
          <a:xfrm>
            <a:off x="10211206" y="6400729"/>
            <a:ext cx="1730552" cy="258774"/>
          </a:xfrm>
          <a:prstGeom prst="rect">
            <a:avLst/>
          </a:prstGeom>
        </p:spPr>
      </p:pic>
      <p:pic>
        <p:nvPicPr>
          <p:cNvPr id="14" name="Picture 13">
            <a:extLst>
              <a:ext uri="{FF2B5EF4-FFF2-40B4-BE49-F238E27FC236}">
                <a16:creationId xmlns:a16="http://schemas.microsoft.com/office/drawing/2014/main" id="{92D318FF-4C30-2041-8DC7-F8B422FD227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 y="4725053"/>
            <a:ext cx="3873390" cy="2132947"/>
          </a:xfrm>
          <a:prstGeom prst="rect">
            <a:avLst/>
          </a:prstGeom>
        </p:spPr>
      </p:pic>
    </p:spTree>
    <p:extLst>
      <p:ext uri="{BB962C8B-B14F-4D97-AF65-F5344CB8AC3E}">
        <p14:creationId xmlns:p14="http://schemas.microsoft.com/office/powerpoint/2010/main" val="4165742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AE9B-749C-7C49-AEA1-51EEB7C8654C}"/>
              </a:ext>
            </a:extLst>
          </p:cNvPr>
          <p:cNvSpPr>
            <a:spLocks noGrp="1"/>
          </p:cNvSpPr>
          <p:nvPr>
            <p:ph type="title"/>
          </p:nvPr>
        </p:nvSpPr>
        <p:spPr>
          <a:xfrm>
            <a:off x="615945" y="-44003"/>
            <a:ext cx="11252210" cy="1187952"/>
          </a:xfrm>
        </p:spPr>
        <p:txBody>
          <a:bodyPr>
            <a:normAutofit/>
          </a:bodyPr>
          <a:lstStyle/>
          <a:p>
            <a:pPr algn="ctr"/>
            <a:r>
              <a:rPr lang="en-US" sz="3600" b="1" dirty="0">
                <a:solidFill>
                  <a:srgbClr val="00A7DF"/>
                </a:solidFill>
                <a:latin typeface="Arial" panose="020B0604020202020204" pitchFamily="34" charset="0"/>
                <a:cs typeface="Arial" panose="020B0604020202020204" pitchFamily="34" charset="0"/>
              </a:rPr>
              <a:t>Dedicated Charging</a:t>
            </a:r>
          </a:p>
        </p:txBody>
      </p:sp>
      <p:sp>
        <p:nvSpPr>
          <p:cNvPr id="9" name="Slide Number Placeholder 8">
            <a:extLst>
              <a:ext uri="{FF2B5EF4-FFF2-40B4-BE49-F238E27FC236}">
                <a16:creationId xmlns:a16="http://schemas.microsoft.com/office/drawing/2014/main" id="{9D755D70-AAA4-CD47-A397-6157EB28B229}"/>
              </a:ext>
            </a:extLst>
          </p:cNvPr>
          <p:cNvSpPr>
            <a:spLocks noGrp="1"/>
          </p:cNvSpPr>
          <p:nvPr>
            <p:ph type="sldNum" sz="quarter" idx="12"/>
          </p:nvPr>
        </p:nvSpPr>
        <p:spPr/>
        <p:txBody>
          <a:bodyPr/>
          <a:lstStyle/>
          <a:p>
            <a:fld id="{17158FE8-31F3-BB4E-9DBE-0F0737558085}" type="slidenum">
              <a:rPr lang="en-US" smtClean="0"/>
              <a:t>20</a:t>
            </a:fld>
            <a:endParaRPr lang="en-US" dirty="0"/>
          </a:p>
        </p:txBody>
      </p:sp>
      <p:sp>
        <p:nvSpPr>
          <p:cNvPr id="3" name="Vertical Text Placeholder 2">
            <a:extLst>
              <a:ext uri="{FF2B5EF4-FFF2-40B4-BE49-F238E27FC236}">
                <a16:creationId xmlns:a16="http://schemas.microsoft.com/office/drawing/2014/main" id="{9B92204C-1A74-254E-B9A8-7A26063D182B}"/>
              </a:ext>
            </a:extLst>
          </p:cNvPr>
          <p:cNvSpPr>
            <a:spLocks noGrp="1"/>
          </p:cNvSpPr>
          <p:nvPr>
            <p:ph type="body" orient="vert" idx="4294967295"/>
          </p:nvPr>
        </p:nvSpPr>
        <p:spPr>
          <a:xfrm>
            <a:off x="343988" y="1869299"/>
            <a:ext cx="6242050" cy="4324003"/>
          </a:xfrm>
        </p:spPr>
        <p:txBody>
          <a:bodyPr vert="horz" lIns="91440" tIns="45720" rIns="91440" bIns="45720" rtlCol="0" anchor="t">
            <a:noAutofit/>
          </a:bodyPr>
          <a:lstStyle/>
          <a:p>
            <a:pPr>
              <a:lnSpc>
                <a:spcPct val="100000"/>
              </a:lnSpc>
              <a:spcBef>
                <a:spcPts val="0"/>
              </a:spcBef>
              <a:spcAft>
                <a:spcPts val="2400"/>
              </a:spcAft>
            </a:pPr>
            <a:r>
              <a:rPr lang="en-US" sz="2400" dirty="0">
                <a:latin typeface="Arial" panose="020B0604020202020204" pitchFamily="34" charset="0"/>
                <a:cs typeface="Arial" panose="020B0604020202020204" pitchFamily="34" charset="0"/>
              </a:rPr>
              <a:t>Power must be run to each space</a:t>
            </a:r>
          </a:p>
          <a:p>
            <a:pPr>
              <a:lnSpc>
                <a:spcPct val="100000"/>
              </a:lnSpc>
              <a:spcBef>
                <a:spcPts val="0"/>
              </a:spcBef>
              <a:spcAft>
                <a:spcPts val="2400"/>
              </a:spcAft>
            </a:pPr>
            <a:r>
              <a:rPr lang="en-US" sz="2400" dirty="0">
                <a:latin typeface="Arial" panose="020B0604020202020204" pitchFamily="34" charset="0"/>
                <a:cs typeface="Arial" panose="020B0604020202020204" pitchFamily="34" charset="0"/>
              </a:rPr>
              <a:t>Residents can leave car plugged in as long as wanted with no consequence</a:t>
            </a:r>
          </a:p>
          <a:p>
            <a:pPr>
              <a:lnSpc>
                <a:spcPct val="100000"/>
              </a:lnSpc>
              <a:spcBef>
                <a:spcPts val="0"/>
              </a:spcBef>
              <a:spcAft>
                <a:spcPts val="2400"/>
              </a:spcAft>
            </a:pPr>
            <a:r>
              <a:rPr lang="en-US" sz="2400" dirty="0">
                <a:latin typeface="Arial" panose="020B0604020202020204" pitchFamily="34" charset="0"/>
                <a:cs typeface="Arial" panose="020B0604020202020204" pitchFamily="34" charset="0"/>
              </a:rPr>
              <a:t>Tying energy use to meters is difficult</a:t>
            </a:r>
          </a:p>
          <a:p>
            <a:pPr>
              <a:lnSpc>
                <a:spcPct val="100000"/>
              </a:lnSpc>
              <a:spcBef>
                <a:spcPts val="0"/>
              </a:spcBef>
              <a:spcAft>
                <a:spcPts val="2400"/>
              </a:spcAft>
            </a:pPr>
            <a:r>
              <a:rPr lang="en-US" sz="2400" dirty="0">
                <a:latin typeface="Arial" panose="020B0604020202020204" pitchFamily="34" charset="0"/>
                <a:cs typeface="Arial" panose="020B0604020202020204" pitchFamily="34" charset="0"/>
              </a:rPr>
              <a:t>Consider how capital and operating costs are allocated</a:t>
            </a:r>
          </a:p>
          <a:p>
            <a:pPr>
              <a:lnSpc>
                <a:spcPct val="100000"/>
              </a:lnSpc>
              <a:spcBef>
                <a:spcPts val="0"/>
              </a:spcBef>
              <a:spcAft>
                <a:spcPts val="2400"/>
              </a:spcAft>
            </a:pPr>
            <a:r>
              <a:rPr lang="en-US" sz="2400" dirty="0">
                <a:latin typeface="Arial" panose="020B0604020202020204" pitchFamily="34" charset="0"/>
                <a:cs typeface="Arial" panose="020B0604020202020204" pitchFamily="34" charset="0"/>
              </a:rPr>
              <a:t>Load management benefits increase with scale</a:t>
            </a:r>
          </a:p>
          <a:p>
            <a:pPr lvl="1">
              <a:spcAft>
                <a:spcPts val="2400"/>
              </a:spcAft>
            </a:pPr>
            <a:endParaRPr lang="en-US" dirty="0">
              <a:latin typeface="Arial"/>
              <a:cs typeface="Arial"/>
            </a:endParaRPr>
          </a:p>
        </p:txBody>
      </p:sp>
      <p:pic>
        <p:nvPicPr>
          <p:cNvPr id="2050" name="Picture 2">
            <a:extLst>
              <a:ext uri="{FF2B5EF4-FFF2-40B4-BE49-F238E27FC236}">
                <a16:creationId xmlns:a16="http://schemas.microsoft.com/office/drawing/2014/main" id="{2071AEBA-1F1D-44DF-B1AA-E373CDE2C1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8" t="3670" r="16375"/>
          <a:stretch/>
        </p:blipFill>
        <p:spPr bwMode="auto">
          <a:xfrm>
            <a:off x="6797799" y="1869300"/>
            <a:ext cx="5397062" cy="43240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614350C-B8AD-6F4C-AE29-56B045C6ECAC}"/>
              </a:ext>
            </a:extLst>
          </p:cNvPr>
          <p:cNvSpPr/>
          <p:nvPr/>
        </p:nvSpPr>
        <p:spPr>
          <a:xfrm>
            <a:off x="3026089" y="1242932"/>
            <a:ext cx="6139822"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Residents have reserved parking spaces</a:t>
            </a:r>
            <a:endParaRPr lang="en-US" sz="2400" b="1" dirty="0"/>
          </a:p>
        </p:txBody>
      </p:sp>
    </p:spTree>
    <p:extLst>
      <p:ext uri="{BB962C8B-B14F-4D97-AF65-F5344CB8AC3E}">
        <p14:creationId xmlns:p14="http://schemas.microsoft.com/office/powerpoint/2010/main" val="28512219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BBD796-3310-1B41-B39A-4C5775AF8BAD}"/>
              </a:ext>
            </a:extLst>
          </p:cNvPr>
          <p:cNvSpPr txBox="1">
            <a:spLocks/>
          </p:cNvSpPr>
          <p:nvPr/>
        </p:nvSpPr>
        <p:spPr>
          <a:xfrm>
            <a:off x="2326321" y="0"/>
            <a:ext cx="75393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solidFill>
                <a:srgbClr val="00A7D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D3F2A0C-B0B6-0741-8098-9F888A2CCDD5}"/>
              </a:ext>
            </a:extLst>
          </p:cNvPr>
          <p:cNvSpPr/>
          <p:nvPr/>
        </p:nvSpPr>
        <p:spPr>
          <a:xfrm>
            <a:off x="7339533" y="2817829"/>
            <a:ext cx="4506715" cy="2308324"/>
          </a:xfrm>
          <a:prstGeom prst="rect">
            <a:avLst/>
          </a:prstGeom>
          <a:solidFill>
            <a:schemeClr val="bg1">
              <a:lumMod val="95000"/>
            </a:schemeClr>
          </a:solidFill>
          <a:ln w="28575">
            <a:solidFill>
              <a:srgbClr val="00A7DF"/>
            </a:solidFill>
          </a:ln>
        </p:spPr>
        <p:txBody>
          <a:bodyPr wrap="square">
            <a:spAutoFit/>
          </a:bodyPr>
          <a:lstStyle/>
          <a:p>
            <a:pPr>
              <a:lnSpc>
                <a:spcPct val="100000"/>
              </a:lnSpc>
            </a:pPr>
            <a:r>
              <a:rPr lang="en-US" sz="2400" b="1" dirty="0">
                <a:solidFill>
                  <a:srgbClr val="00A7DF"/>
                </a:solidFill>
                <a:latin typeface="Arial" panose="020B0604020202020204" pitchFamily="34" charset="0"/>
                <a:cs typeface="Arial" panose="020B0604020202020204" pitchFamily="34" charset="0"/>
              </a:rPr>
              <a:t>Demonstration Data:</a:t>
            </a:r>
          </a:p>
          <a:p>
            <a:pPr>
              <a:lnSpc>
                <a:spcPct val="100000"/>
              </a:lnSpc>
            </a:pPr>
            <a:endParaRPr lang="en-US" sz="2400" b="1" dirty="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18-24 kWh/session avg</a:t>
            </a:r>
          </a:p>
          <a:p>
            <a:pPr marL="285750" indent="-285750">
              <a:lnSpc>
                <a:spcPct val="1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Avg session length: 12-24 hrs</a:t>
            </a:r>
          </a:p>
          <a:p>
            <a:pPr marL="285750" indent="-285750">
              <a:lnSpc>
                <a:spcPct val="1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Less than 20% of stations charging at once</a:t>
            </a:r>
          </a:p>
        </p:txBody>
      </p:sp>
      <p:sp>
        <p:nvSpPr>
          <p:cNvPr id="6" name="TextBox 5">
            <a:extLst>
              <a:ext uri="{FF2B5EF4-FFF2-40B4-BE49-F238E27FC236}">
                <a16:creationId xmlns:a16="http://schemas.microsoft.com/office/drawing/2014/main" id="{61E41479-17C0-2A41-A3DF-D2C0D98FC49E}"/>
              </a:ext>
            </a:extLst>
          </p:cNvPr>
          <p:cNvSpPr txBox="1"/>
          <p:nvPr/>
        </p:nvSpPr>
        <p:spPr>
          <a:xfrm>
            <a:off x="7087879" y="1394687"/>
            <a:ext cx="583097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Cyber Switching - The Henry, Portland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Powerflex - Madrone, San Francisco</a:t>
            </a:r>
          </a:p>
        </p:txBody>
      </p:sp>
      <p:pic>
        <p:nvPicPr>
          <p:cNvPr id="10" name="Graphic 9" descr="Marker">
            <a:extLst>
              <a:ext uri="{FF2B5EF4-FFF2-40B4-BE49-F238E27FC236}">
                <a16:creationId xmlns:a16="http://schemas.microsoft.com/office/drawing/2014/main" id="{01F88A68-340E-4849-A554-6F8504EEED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1801" y="1208770"/>
            <a:ext cx="914400" cy="914400"/>
          </a:xfrm>
          <a:prstGeom prst="rect">
            <a:avLst/>
          </a:prstGeom>
        </p:spPr>
      </p:pic>
      <p:sp>
        <p:nvSpPr>
          <p:cNvPr id="3" name="Rectangle 2">
            <a:extLst>
              <a:ext uri="{FF2B5EF4-FFF2-40B4-BE49-F238E27FC236}">
                <a16:creationId xmlns:a16="http://schemas.microsoft.com/office/drawing/2014/main" id="{CCD97C89-9AE6-F944-BD84-96D7055956EA}"/>
              </a:ext>
            </a:extLst>
          </p:cNvPr>
          <p:cNvSpPr/>
          <p:nvPr/>
        </p:nvSpPr>
        <p:spPr>
          <a:xfrm>
            <a:off x="6979035" y="1368987"/>
            <a:ext cx="5227713"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VCI-MUD Demonstration Location:</a:t>
            </a:r>
          </a:p>
        </p:txBody>
      </p:sp>
      <p:sp>
        <p:nvSpPr>
          <p:cNvPr id="2" name="Title 1">
            <a:extLst>
              <a:ext uri="{FF2B5EF4-FFF2-40B4-BE49-F238E27FC236}">
                <a16:creationId xmlns:a16="http://schemas.microsoft.com/office/drawing/2014/main" id="{9DD491EA-418C-D94E-A775-B3213ED79663}"/>
              </a:ext>
            </a:extLst>
          </p:cNvPr>
          <p:cNvSpPr>
            <a:spLocks noGrp="1"/>
          </p:cNvSpPr>
          <p:nvPr>
            <p:ph type="title"/>
          </p:nvPr>
        </p:nvSpPr>
        <p:spPr>
          <a:xfrm>
            <a:off x="635696" y="70865"/>
            <a:ext cx="11252210" cy="1187952"/>
          </a:xfrm>
        </p:spPr>
        <p:txBody>
          <a:bodyPr/>
          <a:lstStyle/>
          <a:p>
            <a:r>
              <a:rPr lang="en-US" dirty="0"/>
              <a:t>Dedicated Charging Data</a:t>
            </a:r>
            <a:br>
              <a:rPr lang="en-US" dirty="0"/>
            </a:br>
            <a:endParaRPr lang="en-US" dirty="0"/>
          </a:p>
        </p:txBody>
      </p:sp>
      <p:sp>
        <p:nvSpPr>
          <p:cNvPr id="11" name="Slide Number Placeholder 10">
            <a:extLst>
              <a:ext uri="{FF2B5EF4-FFF2-40B4-BE49-F238E27FC236}">
                <a16:creationId xmlns:a16="http://schemas.microsoft.com/office/drawing/2014/main" id="{05B76960-0C65-C142-BBDF-4C5841C14C24}"/>
              </a:ext>
            </a:extLst>
          </p:cNvPr>
          <p:cNvSpPr>
            <a:spLocks noGrp="1"/>
          </p:cNvSpPr>
          <p:nvPr>
            <p:ph type="sldNum" sz="quarter" idx="12"/>
          </p:nvPr>
        </p:nvSpPr>
        <p:spPr/>
        <p:txBody>
          <a:bodyPr/>
          <a:lstStyle/>
          <a:p>
            <a:fld id="{17158FE8-31F3-BB4E-9DBE-0F0737558085}" type="slidenum">
              <a:rPr lang="en-US" smtClean="0"/>
              <a:t>21</a:t>
            </a:fld>
            <a:endParaRPr lang="en-US" dirty="0"/>
          </a:p>
        </p:txBody>
      </p:sp>
      <p:pic>
        <p:nvPicPr>
          <p:cNvPr id="2050" name="Picture 2" descr="Free Person Holding Black Car Steering Wheel Stock Photo">
            <a:extLst>
              <a:ext uri="{FF2B5EF4-FFF2-40B4-BE49-F238E27FC236}">
                <a16:creationId xmlns:a16="http://schemas.microsoft.com/office/drawing/2014/main" id="{E6C11824-63A5-254F-9451-4BF0AD643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203" y="1248847"/>
            <a:ext cx="3511860" cy="526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177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1E28-E45C-EB45-B755-9AB7FA5E6B9A}"/>
              </a:ext>
            </a:extLst>
          </p:cNvPr>
          <p:cNvSpPr>
            <a:spLocks noGrp="1"/>
          </p:cNvSpPr>
          <p:nvPr>
            <p:ph type="title"/>
          </p:nvPr>
        </p:nvSpPr>
        <p:spPr>
          <a:xfrm>
            <a:off x="469895" y="-49673"/>
            <a:ext cx="11252210" cy="1187952"/>
          </a:xfrm>
        </p:spPr>
        <p:txBody>
          <a:bodyPr>
            <a:normAutofit/>
          </a:bodyPr>
          <a:lstStyle/>
          <a:p>
            <a:pPr algn="ctr"/>
            <a:r>
              <a:rPr lang="en-US" sz="3600" b="1" dirty="0">
                <a:solidFill>
                  <a:srgbClr val="00A7DF"/>
                </a:solidFill>
                <a:latin typeface="Arial" panose="020B0604020202020204" pitchFamily="34" charset="0"/>
                <a:cs typeface="Arial" panose="020B0604020202020204" pitchFamily="34" charset="0"/>
              </a:rPr>
              <a:t>Dedicated Charging Technologies</a:t>
            </a:r>
          </a:p>
        </p:txBody>
      </p:sp>
      <p:sp>
        <p:nvSpPr>
          <p:cNvPr id="7" name="Slide Number Placeholder 6">
            <a:extLst>
              <a:ext uri="{FF2B5EF4-FFF2-40B4-BE49-F238E27FC236}">
                <a16:creationId xmlns:a16="http://schemas.microsoft.com/office/drawing/2014/main" id="{35E49150-0325-F440-88B2-BCF2169EF056}"/>
              </a:ext>
            </a:extLst>
          </p:cNvPr>
          <p:cNvSpPr>
            <a:spLocks noGrp="1"/>
          </p:cNvSpPr>
          <p:nvPr>
            <p:ph type="sldNum" sz="quarter" idx="12"/>
          </p:nvPr>
        </p:nvSpPr>
        <p:spPr/>
        <p:txBody>
          <a:bodyPr/>
          <a:lstStyle/>
          <a:p>
            <a:fld id="{17158FE8-31F3-BB4E-9DBE-0F0737558085}" type="slidenum">
              <a:rPr lang="en-US" smtClean="0"/>
              <a:t>22</a:t>
            </a:fld>
            <a:endParaRPr lang="en-US" dirty="0"/>
          </a:p>
        </p:txBody>
      </p:sp>
      <p:graphicFrame>
        <p:nvGraphicFramePr>
          <p:cNvPr id="3" name="Table 2">
            <a:extLst>
              <a:ext uri="{FF2B5EF4-FFF2-40B4-BE49-F238E27FC236}">
                <a16:creationId xmlns:a16="http://schemas.microsoft.com/office/drawing/2014/main" id="{70027B9D-7038-DD45-B671-7A42E4FA0C07}"/>
              </a:ext>
            </a:extLst>
          </p:cNvPr>
          <p:cNvGraphicFramePr>
            <a:graphicFrameLocks noGrp="1"/>
          </p:cNvGraphicFramePr>
          <p:nvPr>
            <p:extLst>
              <p:ext uri="{D42A27DB-BD31-4B8C-83A1-F6EECF244321}">
                <p14:modId xmlns:p14="http://schemas.microsoft.com/office/powerpoint/2010/main" val="3913131071"/>
              </p:ext>
            </p:extLst>
          </p:nvPr>
        </p:nvGraphicFramePr>
        <p:xfrm>
          <a:off x="419100" y="2363167"/>
          <a:ext cx="11353800" cy="2377440"/>
        </p:xfrm>
        <a:graphic>
          <a:graphicData uri="http://schemas.openxmlformats.org/drawingml/2006/table">
            <a:tbl>
              <a:tblPr firstRow="1" bandRow="1">
                <a:tableStyleId>{5C22544A-7EE6-4342-B048-85BDC9FD1C3A}</a:tableStyleId>
              </a:tblPr>
              <a:tblGrid>
                <a:gridCol w="5676900">
                  <a:extLst>
                    <a:ext uri="{9D8B030D-6E8A-4147-A177-3AD203B41FA5}">
                      <a16:colId xmlns:a16="http://schemas.microsoft.com/office/drawing/2014/main" val="406727877"/>
                    </a:ext>
                  </a:extLst>
                </a:gridCol>
                <a:gridCol w="5676900">
                  <a:extLst>
                    <a:ext uri="{9D8B030D-6E8A-4147-A177-3AD203B41FA5}">
                      <a16:colId xmlns:a16="http://schemas.microsoft.com/office/drawing/2014/main" val="2488721530"/>
                    </a:ext>
                  </a:extLst>
                </a:gridCol>
              </a:tblGrid>
              <a:tr h="548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a:noFill/>
                          </a:ln>
                          <a:solidFill>
                            <a:srgbClr val="00A7DF"/>
                          </a:solidFill>
                          <a:latin typeface="Arial" panose="020B0604020202020204" pitchFamily="34" charset="0"/>
                          <a:cs typeface="Arial" panose="020B0604020202020204" pitchFamily="34" charset="0"/>
                        </a:rPr>
                        <a:t>Technology Feature</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38100" cap="flat" cmpd="sng" algn="ctr">
                      <a:solidFill>
                        <a:srgbClr val="00A7DF"/>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a:noFill/>
                          </a:ln>
                          <a:solidFill>
                            <a:srgbClr val="00A7DF"/>
                          </a:solidFill>
                          <a:latin typeface="Arial" panose="020B0604020202020204" pitchFamily="34" charset="0"/>
                          <a:cs typeface="Arial" panose="020B0604020202020204" pitchFamily="34" charset="0"/>
                        </a:rPr>
                        <a:t>When Does This Make Sense?</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38100" cap="flat" cmpd="sng" algn="ctr">
                      <a:solidFill>
                        <a:srgbClr val="00A7D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33719063"/>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ln>
                            <a:noFill/>
                          </a:ln>
                          <a:solidFill>
                            <a:srgbClr val="607A8C"/>
                          </a:solidFill>
                          <a:latin typeface="Arial" panose="020B0604020202020204" pitchFamily="34" charset="0"/>
                          <a:ea typeface="+mn-ea"/>
                          <a:cs typeface="Arial" panose="020B0604020202020204" pitchFamily="34" charset="0"/>
                        </a:rPr>
                        <a:t>Adaptive Load Management – Large Scale</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38100"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ln>
                            <a:noFill/>
                          </a:ln>
                          <a:solidFill>
                            <a:srgbClr val="607A8C"/>
                          </a:solidFill>
                          <a:latin typeface="Arial" panose="020B0604020202020204" pitchFamily="34" charset="0"/>
                          <a:ea typeface="+mn-ea"/>
                          <a:cs typeface="Arial" panose="020B0604020202020204" pitchFamily="34" charset="0"/>
                        </a:rPr>
                        <a:t>Limited Electrical Capacity</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38100"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5466853"/>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n>
                            <a:noFill/>
                          </a:ln>
                          <a:solidFill>
                            <a:srgbClr val="607A8C"/>
                          </a:solidFill>
                          <a:latin typeface="Arial" panose="020B0604020202020204" pitchFamily="34" charset="0"/>
                          <a:cs typeface="Arial" panose="020B0604020202020204" pitchFamily="34" charset="0"/>
                        </a:rPr>
                        <a:t>Rotational Charging</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tc>
                  <a:txBody>
                    <a:bodyPr/>
                    <a:lstStyle/>
                    <a:p>
                      <a:pPr marL="342900" indent="-342900">
                        <a:buFont typeface="Arial" panose="020B0604020202020204" pitchFamily="34" charset="0"/>
                        <a:buChar char="•"/>
                      </a:pPr>
                      <a:r>
                        <a:rPr lang="en-US" sz="2000" dirty="0">
                          <a:ln>
                            <a:noFill/>
                          </a:ln>
                          <a:solidFill>
                            <a:srgbClr val="607A8C"/>
                          </a:solidFill>
                          <a:latin typeface="Arial" panose="020B0604020202020204" pitchFamily="34" charset="0"/>
                          <a:cs typeface="Arial" panose="020B0604020202020204" pitchFamily="34" charset="0"/>
                        </a:rPr>
                        <a:t>Limited Electrical Capacity</a:t>
                      </a:r>
                    </a:p>
                  </a:txBody>
                  <a:tcPr anchor="ctr">
                    <a:lnL w="28575" cap="flat" cmpd="sng" algn="ctr">
                      <a:solidFill>
                        <a:srgbClr val="00A7DF"/>
                      </a:solidFill>
                      <a:prstDash val="solid"/>
                      <a:round/>
                      <a:headEnd type="none" w="med" len="med"/>
                      <a:tailEnd type="none" w="med" len="med"/>
                    </a:lnL>
                    <a:lnR w="28575" cap="flat" cmpd="sng" algn="ctr">
                      <a:solidFill>
                        <a:srgbClr val="00A7DF"/>
                      </a:solidFill>
                      <a:prstDash val="solid"/>
                      <a:round/>
                      <a:headEnd type="none" w="med" len="med"/>
                      <a:tailEnd type="none" w="med" len="med"/>
                    </a:lnR>
                    <a:lnT w="28575" cap="flat" cmpd="sng" algn="ctr">
                      <a:solidFill>
                        <a:srgbClr val="00A7DF"/>
                      </a:solidFill>
                      <a:prstDash val="solid"/>
                      <a:round/>
                      <a:headEnd type="none" w="med" len="med"/>
                      <a:tailEnd type="none" w="med" len="med"/>
                    </a:lnT>
                    <a:lnB w="28575" cap="flat" cmpd="sng" algn="ctr">
                      <a:solidFill>
                        <a:srgbClr val="00A7D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49988925"/>
                  </a:ext>
                </a:extLst>
              </a:tr>
            </a:tbl>
          </a:graphicData>
        </a:graphic>
      </p:graphicFrame>
    </p:spTree>
    <p:extLst>
      <p:ext uri="{BB962C8B-B14F-4D97-AF65-F5344CB8AC3E}">
        <p14:creationId xmlns:p14="http://schemas.microsoft.com/office/powerpoint/2010/main" val="16211249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1E28-E45C-EB45-B755-9AB7FA5E6B9A}"/>
              </a:ext>
            </a:extLst>
          </p:cNvPr>
          <p:cNvSpPr>
            <a:spLocks noGrp="1"/>
          </p:cNvSpPr>
          <p:nvPr>
            <p:ph type="title"/>
          </p:nvPr>
        </p:nvSpPr>
        <p:spPr>
          <a:xfrm>
            <a:off x="469895" y="-41480"/>
            <a:ext cx="11252210" cy="1187952"/>
          </a:xfrm>
        </p:spPr>
        <p:txBody>
          <a:bodyPr>
            <a:normAutofit/>
          </a:bodyPr>
          <a:lstStyle/>
          <a:p>
            <a:pPr algn="ctr"/>
            <a:r>
              <a:rPr lang="en-US" sz="3600" b="1" dirty="0">
                <a:solidFill>
                  <a:srgbClr val="00A7DF"/>
                </a:solidFill>
                <a:latin typeface="Arial" panose="020B0604020202020204" pitchFamily="34" charset="0"/>
                <a:cs typeface="Arial" panose="020B0604020202020204" pitchFamily="34" charset="0"/>
              </a:rPr>
              <a:t>Mobile Charging</a:t>
            </a:r>
          </a:p>
        </p:txBody>
      </p:sp>
      <p:sp>
        <p:nvSpPr>
          <p:cNvPr id="11" name="Slide Number Placeholder 10">
            <a:extLst>
              <a:ext uri="{FF2B5EF4-FFF2-40B4-BE49-F238E27FC236}">
                <a16:creationId xmlns:a16="http://schemas.microsoft.com/office/drawing/2014/main" id="{9AB96D52-AC43-4D44-B4DE-06ABDD64A953}"/>
              </a:ext>
            </a:extLst>
          </p:cNvPr>
          <p:cNvSpPr>
            <a:spLocks noGrp="1"/>
          </p:cNvSpPr>
          <p:nvPr>
            <p:ph type="sldNum" sz="quarter" idx="12"/>
          </p:nvPr>
        </p:nvSpPr>
        <p:spPr/>
        <p:txBody>
          <a:bodyPr/>
          <a:lstStyle/>
          <a:p>
            <a:fld id="{17158FE8-31F3-BB4E-9DBE-0F0737558085}" type="slidenum">
              <a:rPr lang="en-US" smtClean="0"/>
              <a:t>23</a:t>
            </a:fld>
            <a:endParaRPr lang="en-US" dirty="0"/>
          </a:p>
        </p:txBody>
      </p:sp>
      <p:sp>
        <p:nvSpPr>
          <p:cNvPr id="4" name="Content Placeholder 3">
            <a:extLst>
              <a:ext uri="{FF2B5EF4-FFF2-40B4-BE49-F238E27FC236}">
                <a16:creationId xmlns:a16="http://schemas.microsoft.com/office/drawing/2014/main" id="{8664E53C-432E-1D4E-AB17-4D30079BB1A9}"/>
              </a:ext>
            </a:extLst>
          </p:cNvPr>
          <p:cNvSpPr>
            <a:spLocks noGrp="1"/>
          </p:cNvSpPr>
          <p:nvPr>
            <p:ph sz="half" idx="4294967295"/>
          </p:nvPr>
        </p:nvSpPr>
        <p:spPr>
          <a:xfrm>
            <a:off x="810230" y="4879418"/>
            <a:ext cx="9508711" cy="2592387"/>
          </a:xfrm>
        </p:spPr>
        <p:txBody>
          <a:bodyPr vert="horz" lIns="91440" tIns="45720" rIns="91440" bIns="45720" rtlCol="0" anchor="t">
            <a:normAutofit/>
          </a:bodyPr>
          <a:lstStyle/>
          <a:p>
            <a:pPr marL="236538" lvl="1" indent="0">
              <a:buNone/>
            </a:pPr>
            <a:endParaRPr lang="en-US" sz="2600" dirty="0">
              <a:latin typeface="Arial" panose="020B0604020202020204" pitchFamily="34" charset="0"/>
              <a:cs typeface="Arial" panose="020B0604020202020204" pitchFamily="34" charset="0"/>
            </a:endParaRPr>
          </a:p>
          <a:p>
            <a:pPr marL="693738" lvl="1" indent="-457200"/>
            <a:r>
              <a:rPr lang="en-US" sz="2600" dirty="0">
                <a:latin typeface="Arial" panose="020B0604020202020204" pitchFamily="34" charset="0"/>
                <a:cs typeface="Arial" panose="020B0604020202020204" pitchFamily="34" charset="0"/>
              </a:rPr>
              <a:t>80 kWh energy capacity</a:t>
            </a:r>
          </a:p>
          <a:p>
            <a:pPr marL="693738" lvl="1" indent="-457200"/>
            <a:r>
              <a:rPr lang="en-US" sz="2600" dirty="0">
                <a:latin typeface="Arial" panose="020B0604020202020204" pitchFamily="34" charset="0"/>
                <a:cs typeface="Arial" panose="020B0604020202020204" pitchFamily="34" charset="0"/>
              </a:rPr>
              <a:t>2 Level-2 charging ports (6.6 kW each)</a:t>
            </a:r>
          </a:p>
          <a:p>
            <a:pPr marL="457200" lvl="1" indent="0">
              <a:buNone/>
            </a:pPr>
            <a:endParaRPr lang="en-US" sz="2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92D48C4-F2C0-FD47-BF49-74F8758EB5CF}"/>
              </a:ext>
            </a:extLst>
          </p:cNvPr>
          <p:cNvPicPr>
            <a:picLocks noChangeAspect="1"/>
          </p:cNvPicPr>
          <p:nvPr/>
        </p:nvPicPr>
        <p:blipFill rotWithShape="1">
          <a:blip r:embed="rId3">
            <a:extLst>
              <a:ext uri="{28A0092B-C50C-407E-A947-70E740481C1C}">
                <a14:useLocalDpi xmlns:a14="http://schemas.microsoft.com/office/drawing/2010/main" val="0"/>
              </a:ext>
            </a:extLst>
          </a:blip>
          <a:srcRect l="54614" t="16302" b="1687"/>
          <a:stretch/>
        </p:blipFill>
        <p:spPr>
          <a:xfrm>
            <a:off x="1197537" y="1814407"/>
            <a:ext cx="4367049" cy="3112295"/>
          </a:xfrm>
          <a:prstGeom prst="rect">
            <a:avLst/>
          </a:prstGeom>
        </p:spPr>
      </p:pic>
      <p:sp>
        <p:nvSpPr>
          <p:cNvPr id="7" name="TextBox 6">
            <a:extLst>
              <a:ext uri="{FF2B5EF4-FFF2-40B4-BE49-F238E27FC236}">
                <a16:creationId xmlns:a16="http://schemas.microsoft.com/office/drawing/2014/main" id="{F8EED075-ACC7-4EE2-B26E-133E3A366966}"/>
              </a:ext>
            </a:extLst>
          </p:cNvPr>
          <p:cNvSpPr txBox="1"/>
          <p:nvPr/>
        </p:nvSpPr>
        <p:spPr>
          <a:xfrm>
            <a:off x="1612310" y="1253736"/>
            <a:ext cx="3952276" cy="461665"/>
          </a:xfrm>
          <a:prstGeom prst="rect">
            <a:avLst/>
          </a:prstGeom>
          <a:noFill/>
        </p:spPr>
        <p:txBody>
          <a:bodyPr wrap="square">
            <a:spAutoFit/>
          </a:bodyPr>
          <a:lstStyle/>
          <a:p>
            <a:pPr algn="ctr">
              <a:defRPr/>
            </a:pPr>
            <a:r>
              <a:rPr lang="en-US" sz="2400" b="1" dirty="0">
                <a:solidFill>
                  <a:srgbClr val="00A7DF"/>
                </a:solidFill>
                <a:latin typeface="Arial" panose="020B0604020202020204" pitchFamily="34" charset="0"/>
                <a:cs typeface="Arial" panose="020B0604020202020204" pitchFamily="34" charset="0"/>
              </a:rPr>
              <a:t>FreeWire Technologies</a:t>
            </a:r>
          </a:p>
        </p:txBody>
      </p:sp>
      <p:sp>
        <p:nvSpPr>
          <p:cNvPr id="3" name="TextBox 2">
            <a:extLst>
              <a:ext uri="{FF2B5EF4-FFF2-40B4-BE49-F238E27FC236}">
                <a16:creationId xmlns:a16="http://schemas.microsoft.com/office/drawing/2014/main" id="{4BD7822C-8D06-354C-5095-DF6057709D60}"/>
              </a:ext>
            </a:extLst>
          </p:cNvPr>
          <p:cNvSpPr txBox="1"/>
          <p:nvPr/>
        </p:nvSpPr>
        <p:spPr>
          <a:xfrm>
            <a:off x="6627416" y="2216392"/>
            <a:ext cx="5048644" cy="2308324"/>
          </a:xfrm>
          <a:prstGeom prst="rect">
            <a:avLst/>
          </a:prstGeom>
          <a:solidFill>
            <a:schemeClr val="bg1">
              <a:lumMod val="95000"/>
            </a:schemeClr>
          </a:solidFill>
          <a:ln w="28575">
            <a:solidFill>
              <a:srgbClr val="00A7DF"/>
            </a:solidFill>
          </a:ln>
        </p:spPr>
        <p:txBody>
          <a:bodyPr wrap="square" rtlCol="0">
            <a:spAutoFit/>
          </a:bodyPr>
          <a:lstStyle/>
          <a:p>
            <a:pPr algn="ctr"/>
            <a:r>
              <a:rPr lang="en-US" sz="2400" b="1" dirty="0">
                <a:solidFill>
                  <a:srgbClr val="00A7DF"/>
                </a:solidFill>
                <a:latin typeface="Arial" panose="020B0604020202020204" pitchFamily="34" charset="0"/>
                <a:cs typeface="Arial" panose="020B0604020202020204" pitchFamily="34" charset="0"/>
              </a:rPr>
              <a:t>When does this technology </a:t>
            </a:r>
            <a:br>
              <a:rPr lang="en-US" sz="2400" b="1" dirty="0">
                <a:solidFill>
                  <a:srgbClr val="00A7DF"/>
                </a:solidFill>
                <a:latin typeface="Arial" panose="020B0604020202020204" pitchFamily="34" charset="0"/>
                <a:cs typeface="Arial" panose="020B0604020202020204" pitchFamily="34" charset="0"/>
              </a:rPr>
            </a:br>
            <a:r>
              <a:rPr lang="en-US" sz="2400" b="1" dirty="0">
                <a:solidFill>
                  <a:srgbClr val="00A7DF"/>
                </a:solidFill>
                <a:latin typeface="Arial" panose="020B0604020202020204" pitchFamily="34" charset="0"/>
                <a:cs typeface="Arial" panose="020B0604020202020204" pitchFamily="34" charset="0"/>
              </a:rPr>
              <a:t>make sense?</a:t>
            </a:r>
            <a:endParaRPr lang="en-US" sz="2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Limited Parking capacity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Limited Electrical capacity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Valet or parking attendant on site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Secure Parking facility</a:t>
            </a:r>
          </a:p>
        </p:txBody>
      </p:sp>
    </p:spTree>
    <p:extLst>
      <p:ext uri="{BB962C8B-B14F-4D97-AF65-F5344CB8AC3E}">
        <p14:creationId xmlns:p14="http://schemas.microsoft.com/office/powerpoint/2010/main" val="626260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C6B3-481B-8F74-9BCE-70CB4B3AD939}"/>
              </a:ext>
            </a:extLst>
          </p:cNvPr>
          <p:cNvSpPr>
            <a:spLocks noGrp="1"/>
          </p:cNvSpPr>
          <p:nvPr>
            <p:ph type="title"/>
          </p:nvPr>
        </p:nvSpPr>
        <p:spPr>
          <a:xfrm>
            <a:off x="659673" y="0"/>
            <a:ext cx="11252210" cy="1187952"/>
          </a:xfrm>
        </p:spPr>
        <p:txBody>
          <a:bodyPr/>
          <a:lstStyle/>
          <a:p>
            <a:r>
              <a:rPr lang="en-US" dirty="0"/>
              <a:t>Offsite Solutions-DC Charging Hubs </a:t>
            </a:r>
          </a:p>
        </p:txBody>
      </p:sp>
      <p:sp>
        <p:nvSpPr>
          <p:cNvPr id="3" name="Slide Number Placeholder 2">
            <a:extLst>
              <a:ext uri="{FF2B5EF4-FFF2-40B4-BE49-F238E27FC236}">
                <a16:creationId xmlns:a16="http://schemas.microsoft.com/office/drawing/2014/main" id="{22A14514-3A59-6B8F-704A-E1C9F932693B}"/>
              </a:ext>
            </a:extLst>
          </p:cNvPr>
          <p:cNvSpPr>
            <a:spLocks noGrp="1"/>
          </p:cNvSpPr>
          <p:nvPr>
            <p:ph type="sldNum" sz="quarter" idx="12"/>
          </p:nvPr>
        </p:nvSpPr>
        <p:spPr/>
        <p:txBody>
          <a:bodyPr/>
          <a:lstStyle/>
          <a:p>
            <a:fld id="{60BCB258-124A-4017-9814-FEFA4F8679C6}" type="slidenum">
              <a:rPr lang="en-US" smtClean="0"/>
              <a:pPr/>
              <a:t>24</a:t>
            </a:fld>
            <a:endParaRPr lang="en-US" dirty="0"/>
          </a:p>
        </p:txBody>
      </p:sp>
      <p:sp>
        <p:nvSpPr>
          <p:cNvPr id="10" name="Rectangle 9">
            <a:extLst>
              <a:ext uri="{FF2B5EF4-FFF2-40B4-BE49-F238E27FC236}">
                <a16:creationId xmlns:a16="http://schemas.microsoft.com/office/drawing/2014/main" id="{FD2D5D03-93BA-442F-BF89-52F991DC770B}"/>
              </a:ext>
            </a:extLst>
          </p:cNvPr>
          <p:cNvSpPr/>
          <p:nvPr/>
        </p:nvSpPr>
        <p:spPr>
          <a:xfrm>
            <a:off x="7372551" y="1203596"/>
            <a:ext cx="4683947" cy="2308324"/>
          </a:xfrm>
          <a:prstGeom prst="rect">
            <a:avLst/>
          </a:prstGeom>
          <a:solidFill>
            <a:schemeClr val="bg1">
              <a:lumMod val="95000"/>
            </a:schemeClr>
          </a:solidFill>
          <a:ln w="38100">
            <a:solidFill>
              <a:srgbClr val="00A7DF"/>
            </a:solidFill>
          </a:ln>
        </p:spPr>
        <p:txBody>
          <a:bodyPr wrap="square">
            <a:spAutoFit/>
          </a:bodyPr>
          <a:lstStyle/>
          <a:p>
            <a:r>
              <a:rPr lang="en-US" sz="2400" b="1" dirty="0">
                <a:solidFill>
                  <a:srgbClr val="00A7DF"/>
                </a:solidFill>
                <a:latin typeface="Arial" panose="020B0604020202020204" pitchFamily="34" charset="0"/>
                <a:cs typeface="Arial" panose="020B0604020202020204" pitchFamily="34" charset="0"/>
              </a:rPr>
              <a:t>When does this technology make sense?</a:t>
            </a:r>
            <a:endParaRPr lang="en-US" sz="2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No available parking</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No available electrical capacity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(If you’re a utility wanting to increase EV adoption)</a:t>
            </a:r>
          </a:p>
        </p:txBody>
      </p:sp>
      <p:pic>
        <p:nvPicPr>
          <p:cNvPr id="11" name="Picture 2">
            <a:extLst>
              <a:ext uri="{FF2B5EF4-FFF2-40B4-BE49-F238E27FC236}">
                <a16:creationId xmlns:a16="http://schemas.microsoft.com/office/drawing/2014/main" id="{1D94773B-40F8-3565-B64C-2E1DF92AE4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87"/>
          <a:stretch/>
        </p:blipFill>
        <p:spPr bwMode="auto">
          <a:xfrm>
            <a:off x="-200698" y="2578481"/>
            <a:ext cx="3607776" cy="44578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50EC480-9C28-47B1-80AA-C7CCC7BB65CC}"/>
              </a:ext>
            </a:extLst>
          </p:cNvPr>
          <p:cNvSpPr/>
          <p:nvPr/>
        </p:nvSpPr>
        <p:spPr>
          <a:xfrm>
            <a:off x="135502" y="1203596"/>
            <a:ext cx="6096000" cy="1200329"/>
          </a:xfrm>
          <a:prstGeom prst="rect">
            <a:avLst/>
          </a:prstGeom>
        </p:spPr>
        <p:txBody>
          <a:bodyPr>
            <a:spAutoFit/>
          </a:bodyPr>
          <a:lstStyle/>
          <a:p>
            <a:r>
              <a:rPr lang="en-US" sz="2400" b="1" dirty="0">
                <a:latin typeface="Arial" panose="020B0604020202020204" pitchFamily="34" charset="0"/>
                <a:cs typeface="Arial" panose="020B0604020202020204" pitchFamily="34" charset="0"/>
              </a:rPr>
              <a:t>DC Charging hubs are groups of fast chargers often nearby amenities like shopping centers or downtown areas </a:t>
            </a:r>
          </a:p>
        </p:txBody>
      </p:sp>
      <p:sp>
        <p:nvSpPr>
          <p:cNvPr id="13" name="Rectangle 12">
            <a:extLst>
              <a:ext uri="{FF2B5EF4-FFF2-40B4-BE49-F238E27FC236}">
                <a16:creationId xmlns:a16="http://schemas.microsoft.com/office/drawing/2014/main" id="{70E68AE6-0EE0-4844-8442-7E4071DB283B}"/>
              </a:ext>
            </a:extLst>
          </p:cNvPr>
          <p:cNvSpPr/>
          <p:nvPr/>
        </p:nvSpPr>
        <p:spPr>
          <a:xfrm>
            <a:off x="3183502" y="3686476"/>
            <a:ext cx="4683947" cy="3046988"/>
          </a:xfrm>
          <a:prstGeom prst="rect">
            <a:avLst/>
          </a:prstGeom>
        </p:spPr>
        <p:txBody>
          <a:bodyPr wrap="square">
            <a:spAutoFit/>
          </a:bodyPr>
          <a:lstStyle/>
          <a:p>
            <a:pPr lvl="1"/>
            <a:r>
              <a:rPr lang="en-US" sz="2400" dirty="0">
                <a:latin typeface="Arial" panose="020B0604020202020204" pitchFamily="34" charset="0"/>
                <a:cs typeface="Arial" panose="020B0604020202020204" pitchFamily="34" charset="0"/>
              </a:rPr>
              <a:t>EV Drivers living in MUDs will tend to choose the most economic option for charging (factoring in their time)</a:t>
            </a:r>
          </a:p>
          <a:p>
            <a:pPr marL="800100" lvl="1"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Expensive/no home charging -&gt; Offsite Charger</a:t>
            </a:r>
          </a:p>
        </p:txBody>
      </p:sp>
      <p:sp>
        <p:nvSpPr>
          <p:cNvPr id="14" name="Rectangle 13">
            <a:extLst>
              <a:ext uri="{FF2B5EF4-FFF2-40B4-BE49-F238E27FC236}">
                <a16:creationId xmlns:a16="http://schemas.microsoft.com/office/drawing/2014/main" id="{2C2EE0A7-80E4-F38E-88B7-B2FC8652132A}"/>
              </a:ext>
            </a:extLst>
          </p:cNvPr>
          <p:cNvSpPr/>
          <p:nvPr/>
        </p:nvSpPr>
        <p:spPr>
          <a:xfrm>
            <a:off x="8784924" y="3678693"/>
            <a:ext cx="3798277" cy="2677656"/>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Funding needed from independent entity: </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Utility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City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Developers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Other large organization</a:t>
            </a:r>
          </a:p>
        </p:txBody>
      </p:sp>
    </p:spTree>
    <p:extLst>
      <p:ext uri="{BB962C8B-B14F-4D97-AF65-F5344CB8AC3E}">
        <p14:creationId xmlns:p14="http://schemas.microsoft.com/office/powerpoint/2010/main" val="14762217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CCD800-2622-E040-950F-BBC14936EFBF}"/>
              </a:ext>
            </a:extLst>
          </p:cNvPr>
          <p:cNvPicPr>
            <a:picLocks noChangeAspect="1"/>
          </p:cNvPicPr>
          <p:nvPr/>
        </p:nvPicPr>
        <p:blipFill rotWithShape="1">
          <a:blip r:embed="rId3">
            <a:extLst>
              <a:ext uri="{28A0092B-C50C-407E-A947-70E740481C1C}">
                <a14:useLocalDpi xmlns:a14="http://schemas.microsoft.com/office/drawing/2010/main" val="0"/>
              </a:ext>
            </a:extLst>
          </a:blip>
          <a:srcRect l="15410" t="3168" r="-15410" b="-3168"/>
          <a:stretch/>
        </p:blipFill>
        <p:spPr>
          <a:xfrm>
            <a:off x="-93884" y="2582683"/>
            <a:ext cx="7877440" cy="4445361"/>
          </a:xfrm>
          <a:prstGeom prst="rect">
            <a:avLst/>
          </a:prstGeom>
        </p:spPr>
      </p:pic>
      <p:sp>
        <p:nvSpPr>
          <p:cNvPr id="2" name="Title 1">
            <a:extLst>
              <a:ext uri="{FF2B5EF4-FFF2-40B4-BE49-F238E27FC236}">
                <a16:creationId xmlns:a16="http://schemas.microsoft.com/office/drawing/2014/main" id="{54A81E28-E45C-EB45-B755-9AB7FA5E6B9A}"/>
              </a:ext>
            </a:extLst>
          </p:cNvPr>
          <p:cNvSpPr>
            <a:spLocks noGrp="1"/>
          </p:cNvSpPr>
          <p:nvPr>
            <p:ph type="title"/>
          </p:nvPr>
        </p:nvSpPr>
        <p:spPr>
          <a:xfrm>
            <a:off x="423782" y="16072"/>
            <a:ext cx="11252210" cy="1187952"/>
          </a:xfrm>
        </p:spPr>
        <p:txBody>
          <a:bodyPr>
            <a:normAutofit/>
          </a:bodyPr>
          <a:lstStyle/>
          <a:p>
            <a:r>
              <a:rPr lang="en-US" sz="3600" b="1" dirty="0">
                <a:solidFill>
                  <a:srgbClr val="00A7DF"/>
                </a:solidFill>
                <a:latin typeface="Arial" panose="020B0604020202020204" pitchFamily="34" charset="0"/>
                <a:cs typeface="Arial" panose="020B0604020202020204" pitchFamily="34" charset="0"/>
              </a:rPr>
              <a:t>Offsite Solutions-DC Charging Hub (EVI) </a:t>
            </a:r>
          </a:p>
        </p:txBody>
      </p:sp>
      <p:sp>
        <p:nvSpPr>
          <p:cNvPr id="11" name="Slide Number Placeholder 10">
            <a:extLst>
              <a:ext uri="{FF2B5EF4-FFF2-40B4-BE49-F238E27FC236}">
                <a16:creationId xmlns:a16="http://schemas.microsoft.com/office/drawing/2014/main" id="{5378A5D2-92BC-CC4E-BBC0-1562BDB8CA2C}"/>
              </a:ext>
            </a:extLst>
          </p:cNvPr>
          <p:cNvSpPr>
            <a:spLocks noGrp="1"/>
          </p:cNvSpPr>
          <p:nvPr>
            <p:ph type="sldNum" sz="quarter" idx="12"/>
          </p:nvPr>
        </p:nvSpPr>
        <p:spPr/>
        <p:txBody>
          <a:bodyPr/>
          <a:lstStyle/>
          <a:p>
            <a:fld id="{17158FE8-31F3-BB4E-9DBE-0F0737558085}" type="slidenum">
              <a:rPr lang="en-US" smtClean="0">
                <a:solidFill>
                  <a:schemeClr val="bg1"/>
                </a:solidFill>
              </a:rPr>
              <a:t>25</a:t>
            </a:fld>
            <a:endParaRPr lang="en-US" dirty="0">
              <a:solidFill>
                <a:schemeClr val="bg1"/>
              </a:solidFill>
            </a:endParaRPr>
          </a:p>
        </p:txBody>
      </p:sp>
      <p:sp>
        <p:nvSpPr>
          <p:cNvPr id="3" name="Content Placeholder 2">
            <a:extLst>
              <a:ext uri="{FF2B5EF4-FFF2-40B4-BE49-F238E27FC236}">
                <a16:creationId xmlns:a16="http://schemas.microsoft.com/office/drawing/2014/main" id="{42F7FD2C-D773-E649-89B3-83D4B710E0B6}"/>
              </a:ext>
            </a:extLst>
          </p:cNvPr>
          <p:cNvSpPr>
            <a:spLocks noGrp="1"/>
          </p:cNvSpPr>
          <p:nvPr>
            <p:ph sz="half" idx="4294967295"/>
          </p:nvPr>
        </p:nvSpPr>
        <p:spPr>
          <a:xfrm>
            <a:off x="6714313" y="1963294"/>
            <a:ext cx="5561012" cy="4738688"/>
          </a:xfrm>
        </p:spPr>
        <p:txBody>
          <a:bodyPr>
            <a:normAutofit/>
          </a:bodyPr>
          <a:lstStyle/>
          <a:p>
            <a:pPr marL="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Takoma Park Community Center</a:t>
            </a:r>
          </a:p>
          <a:p>
            <a:pPr lvl="1"/>
            <a:r>
              <a:rPr lang="en-US" dirty="0">
                <a:latin typeface="Arial" panose="020B0604020202020204" pitchFamily="34" charset="0"/>
                <a:cs typeface="Arial" panose="020B0604020202020204" pitchFamily="34" charset="0"/>
              </a:rPr>
              <a:t>Surrounded by 10+ MUDs</a:t>
            </a:r>
          </a:p>
          <a:p>
            <a:pPr lvl="1"/>
            <a:r>
              <a:rPr lang="en-US" dirty="0">
                <a:latin typeface="Arial" panose="020B0604020202020204" pitchFamily="34" charset="0"/>
                <a:cs typeface="Arial" panose="020B0604020202020204" pitchFamily="34" charset="0"/>
              </a:rPr>
              <a:t>1 DCFC (35kW) and 3 L2s</a:t>
            </a:r>
          </a:p>
          <a:p>
            <a:pPr lvl="1"/>
            <a:endParaRPr lang="en-US"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RS Automotive (Close by TPCC)</a:t>
            </a:r>
          </a:p>
          <a:p>
            <a:pPr lvl="1"/>
            <a:r>
              <a:rPr lang="en-US" dirty="0">
                <a:latin typeface="Arial" panose="020B0604020202020204" pitchFamily="34" charset="0"/>
                <a:cs typeface="Arial" panose="020B0604020202020204" pitchFamily="34" charset="0"/>
              </a:rPr>
              <a:t>Gas station turned charging hub</a:t>
            </a:r>
          </a:p>
          <a:p>
            <a:pPr lvl="1"/>
            <a:r>
              <a:rPr lang="en-US" dirty="0">
                <a:latin typeface="Arial" panose="020B0604020202020204" pitchFamily="34" charset="0"/>
                <a:cs typeface="Arial" panose="020B0604020202020204" pitchFamily="34" charset="0"/>
              </a:rPr>
              <a:t>4 DCFC on fuel islands + 2 L2s nearby</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pic>
        <p:nvPicPr>
          <p:cNvPr id="5" name="Graphic 4" descr="Marker">
            <a:extLst>
              <a:ext uri="{FF2B5EF4-FFF2-40B4-BE49-F238E27FC236}">
                <a16:creationId xmlns:a16="http://schemas.microsoft.com/office/drawing/2014/main" id="{9BEA2FBD-429D-1148-9BF0-708834C859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9887" y="1167456"/>
            <a:ext cx="914400" cy="914400"/>
          </a:xfrm>
          <a:prstGeom prst="rect">
            <a:avLst/>
          </a:prstGeom>
        </p:spPr>
      </p:pic>
      <p:sp>
        <p:nvSpPr>
          <p:cNvPr id="6" name="TextBox 5">
            <a:extLst>
              <a:ext uri="{FF2B5EF4-FFF2-40B4-BE49-F238E27FC236}">
                <a16:creationId xmlns:a16="http://schemas.microsoft.com/office/drawing/2014/main" id="{6085883F-B615-E147-8477-AFF893930314}"/>
              </a:ext>
            </a:extLst>
          </p:cNvPr>
          <p:cNvSpPr txBox="1"/>
          <p:nvPr/>
        </p:nvSpPr>
        <p:spPr>
          <a:xfrm>
            <a:off x="6797637" y="1462467"/>
            <a:ext cx="5227713" cy="1200329"/>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VCI-MUD Demonstration Location:</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158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ree stock photo of animal, battery, business Stock Photo">
            <a:extLst>
              <a:ext uri="{FF2B5EF4-FFF2-40B4-BE49-F238E27FC236}">
                <a16:creationId xmlns:a16="http://schemas.microsoft.com/office/drawing/2014/main" id="{41C7DF75-ED30-CB44-9843-E828B4C46E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0" b="2144"/>
          <a:stretch/>
        </p:blipFill>
        <p:spPr bwMode="auto">
          <a:xfrm>
            <a:off x="7669161" y="1047751"/>
            <a:ext cx="4522839" cy="5853498"/>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F2F7B192-E6AE-734D-9BBE-FB3D7A8FBE23}"/>
              </a:ext>
            </a:extLst>
          </p:cNvPr>
          <p:cNvSpPr>
            <a:spLocks noGrp="1"/>
          </p:cNvSpPr>
          <p:nvPr>
            <p:ph type="sldNum" sz="quarter" idx="12"/>
          </p:nvPr>
        </p:nvSpPr>
        <p:spPr>
          <a:xfrm>
            <a:off x="11567160" y="6378576"/>
            <a:ext cx="624840" cy="365125"/>
          </a:xfrm>
        </p:spPr>
        <p:txBody>
          <a:bodyPr/>
          <a:lstStyle/>
          <a:p>
            <a:fld id="{60BCB258-124A-4017-9814-FEFA4F8679C6}" type="slidenum">
              <a:rPr lang="en-US" smtClean="0">
                <a:solidFill>
                  <a:schemeClr val="bg1"/>
                </a:solidFill>
              </a:rPr>
              <a:t>26</a:t>
            </a:fld>
            <a:endParaRPr lang="en-US" dirty="0">
              <a:solidFill>
                <a:schemeClr val="bg1"/>
              </a:solidFill>
            </a:endParaRPr>
          </a:p>
        </p:txBody>
      </p:sp>
      <p:sp>
        <p:nvSpPr>
          <p:cNvPr id="2" name="Title 1">
            <a:extLst>
              <a:ext uri="{FF2B5EF4-FFF2-40B4-BE49-F238E27FC236}">
                <a16:creationId xmlns:a16="http://schemas.microsoft.com/office/drawing/2014/main" id="{898FAE9B-749C-7C49-AEA1-51EEB7C8654C}"/>
              </a:ext>
            </a:extLst>
          </p:cNvPr>
          <p:cNvSpPr>
            <a:spLocks noGrp="1"/>
          </p:cNvSpPr>
          <p:nvPr>
            <p:ph type="title"/>
          </p:nvPr>
        </p:nvSpPr>
        <p:spPr/>
        <p:txBody>
          <a:bodyPr/>
          <a:lstStyle/>
          <a:p>
            <a:r>
              <a:rPr lang="en-US" dirty="0">
                <a:solidFill>
                  <a:srgbClr val="00A7DF"/>
                </a:solidFill>
                <a:latin typeface="Arial" panose="020B0604020202020204" pitchFamily="34" charset="0"/>
                <a:cs typeface="Arial" panose="020B0604020202020204" pitchFamily="34" charset="0"/>
              </a:rPr>
              <a:t>Demonstration Lessons Learned</a:t>
            </a:r>
          </a:p>
        </p:txBody>
      </p:sp>
      <p:sp>
        <p:nvSpPr>
          <p:cNvPr id="3" name="Vertical Text Placeholder 2">
            <a:extLst>
              <a:ext uri="{FF2B5EF4-FFF2-40B4-BE49-F238E27FC236}">
                <a16:creationId xmlns:a16="http://schemas.microsoft.com/office/drawing/2014/main" id="{9B92204C-1A74-254E-B9A8-7A26063D182B}"/>
              </a:ext>
            </a:extLst>
          </p:cNvPr>
          <p:cNvSpPr>
            <a:spLocks noGrp="1"/>
          </p:cNvSpPr>
          <p:nvPr>
            <p:ph type="body" orient="vert" idx="4294967295"/>
          </p:nvPr>
        </p:nvSpPr>
        <p:spPr>
          <a:xfrm>
            <a:off x="278969" y="1314451"/>
            <a:ext cx="7064375" cy="5064125"/>
          </a:xfrm>
        </p:spPr>
        <p:txBody>
          <a:bodyPr vert="horz" lIns="91440" tIns="45720" rIns="91440" bIns="45720" rtlCol="0" anchor="t">
            <a:noAutofit/>
          </a:bodyPr>
          <a:lstStyle/>
          <a:p>
            <a:pPr>
              <a:lnSpc>
                <a:spcPct val="120000"/>
              </a:lnSpc>
            </a:pPr>
            <a:r>
              <a:rPr lang="en-US" sz="2400" dirty="0">
                <a:latin typeface="Arial" panose="020B0604020202020204" pitchFamily="34" charset="0"/>
                <a:cs typeface="Arial" panose="020B0604020202020204" pitchFamily="34" charset="0"/>
              </a:rPr>
              <a:t>Most charging sessions are 10-20 kWh whether shared, dedicated, or public</a:t>
            </a:r>
          </a:p>
          <a:p>
            <a:pPr>
              <a:lnSpc>
                <a:spcPct val="120000"/>
              </a:lnSpc>
            </a:pPr>
            <a:r>
              <a:rPr lang="en-US" sz="2400" dirty="0">
                <a:latin typeface="Arial" panose="020B0604020202020204" pitchFamily="34" charset="0"/>
                <a:cs typeface="Arial" panose="020B0604020202020204" pitchFamily="34" charset="0"/>
              </a:rPr>
              <a:t>Load management benefits will be seen as buildings scale up the number of chargers</a:t>
            </a:r>
          </a:p>
          <a:p>
            <a:pPr>
              <a:lnSpc>
                <a:spcPct val="120000"/>
              </a:lnSpc>
            </a:pPr>
            <a:r>
              <a:rPr lang="en-US" sz="2400" dirty="0">
                <a:latin typeface="Arial" panose="020B0604020202020204" pitchFamily="34" charset="0"/>
                <a:cs typeface="Arial" panose="020B0604020202020204" pitchFamily="34" charset="0"/>
              </a:rPr>
              <a:t>Off-site charging near MUDs can be valuable</a:t>
            </a:r>
          </a:p>
          <a:p>
            <a:pPr>
              <a:lnSpc>
                <a:spcPct val="120000"/>
              </a:lnSpc>
            </a:pPr>
            <a:r>
              <a:rPr lang="en-US" sz="2400" dirty="0">
                <a:latin typeface="Arial" panose="020B0604020202020204" pitchFamily="34" charset="0"/>
                <a:cs typeface="Arial" panose="020B0604020202020204" pitchFamily="34" charset="0"/>
              </a:rPr>
              <a:t>Decision-making process can be very complicated at MUDs</a:t>
            </a:r>
          </a:p>
          <a:p>
            <a:pPr>
              <a:lnSpc>
                <a:spcPct val="120000"/>
              </a:lnSpc>
            </a:pPr>
            <a:r>
              <a:rPr lang="en-US" sz="2400" dirty="0">
                <a:latin typeface="Arial" panose="020B0604020202020204" pitchFamily="34" charset="0"/>
                <a:cs typeface="Arial" panose="020B0604020202020204" pitchFamily="34" charset="0"/>
              </a:rPr>
              <a:t>Allocation of costs is an important consideration</a:t>
            </a:r>
          </a:p>
          <a:p>
            <a:endParaRPr lang="en-US" sz="2400" dirty="0">
              <a:latin typeface=""/>
            </a:endParaRPr>
          </a:p>
        </p:txBody>
      </p:sp>
    </p:spTree>
    <p:extLst>
      <p:ext uri="{BB962C8B-B14F-4D97-AF65-F5344CB8AC3E}">
        <p14:creationId xmlns:p14="http://schemas.microsoft.com/office/powerpoint/2010/main" val="11365318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94EF2E1-A7C8-43D2-099E-720221EEC30A}"/>
              </a:ext>
            </a:extLst>
          </p:cNvPr>
          <p:cNvSpPr txBox="1"/>
          <p:nvPr/>
        </p:nvSpPr>
        <p:spPr>
          <a:xfrm>
            <a:off x="1341239" y="1401969"/>
            <a:ext cx="6479065" cy="526297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Consider the location’s Parking and Electrical situation carefully and early</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Allocate costs to the stakeholders appropriately</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Don’t skip over stakeholder engagement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Benefits become more apparent at higher scale</a:t>
            </a:r>
          </a:p>
          <a:p>
            <a:endParaRPr lang="en-US" sz="2400" dirty="0"/>
          </a:p>
        </p:txBody>
      </p:sp>
      <p:pic>
        <p:nvPicPr>
          <p:cNvPr id="5" name="Picture 4">
            <a:extLst>
              <a:ext uri="{FF2B5EF4-FFF2-40B4-BE49-F238E27FC236}">
                <a16:creationId xmlns:a16="http://schemas.microsoft.com/office/drawing/2014/main" id="{6223DE2E-FC01-29FD-8156-593B12D03AA5}"/>
              </a:ext>
            </a:extLst>
          </p:cNvPr>
          <p:cNvPicPr>
            <a:picLocks noChangeAspect="1"/>
          </p:cNvPicPr>
          <p:nvPr/>
        </p:nvPicPr>
        <p:blipFill rotWithShape="1">
          <a:blip r:embed="rId3">
            <a:extLst>
              <a:ext uri="{28A0092B-C50C-407E-A947-70E740481C1C}">
                <a14:useLocalDpi xmlns:a14="http://schemas.microsoft.com/office/drawing/2010/main" val="0"/>
              </a:ext>
            </a:extLst>
          </a:blip>
          <a:srcRect r="17932" b="43951"/>
          <a:stretch/>
        </p:blipFill>
        <p:spPr>
          <a:xfrm>
            <a:off x="7724696" y="1333449"/>
            <a:ext cx="4697969" cy="4812849"/>
          </a:xfrm>
          <a:prstGeom prst="rect">
            <a:avLst/>
          </a:prstGeom>
        </p:spPr>
      </p:pic>
      <p:pic>
        <p:nvPicPr>
          <p:cNvPr id="9" name="Picture 8">
            <a:extLst>
              <a:ext uri="{FF2B5EF4-FFF2-40B4-BE49-F238E27FC236}">
                <a16:creationId xmlns:a16="http://schemas.microsoft.com/office/drawing/2014/main" id="{21893787-AC90-B54A-99C3-A0C222FEC7C9}"/>
              </a:ext>
            </a:extLst>
          </p:cNvPr>
          <p:cNvPicPr>
            <a:picLocks noChangeAspect="1"/>
          </p:cNvPicPr>
          <p:nvPr/>
        </p:nvPicPr>
        <p:blipFill>
          <a:blip r:embed="rId4"/>
          <a:stretch>
            <a:fillRect/>
          </a:stretch>
        </p:blipFill>
        <p:spPr>
          <a:xfrm>
            <a:off x="93220" y="2686901"/>
            <a:ext cx="967260" cy="967260"/>
          </a:xfrm>
          <a:prstGeom prst="rect">
            <a:avLst/>
          </a:prstGeom>
        </p:spPr>
      </p:pic>
      <p:pic>
        <p:nvPicPr>
          <p:cNvPr id="12" name="Picture 11">
            <a:extLst>
              <a:ext uri="{FF2B5EF4-FFF2-40B4-BE49-F238E27FC236}">
                <a16:creationId xmlns:a16="http://schemas.microsoft.com/office/drawing/2014/main" id="{DB101F1C-EDE1-564A-B584-B7D51A1F11C4}"/>
              </a:ext>
            </a:extLst>
          </p:cNvPr>
          <p:cNvPicPr>
            <a:picLocks noChangeAspect="1"/>
          </p:cNvPicPr>
          <p:nvPr/>
        </p:nvPicPr>
        <p:blipFill>
          <a:blip r:embed="rId5"/>
          <a:stretch>
            <a:fillRect/>
          </a:stretch>
        </p:blipFill>
        <p:spPr>
          <a:xfrm>
            <a:off x="93221" y="5158829"/>
            <a:ext cx="1090018" cy="1090018"/>
          </a:xfrm>
          <a:prstGeom prst="rect">
            <a:avLst/>
          </a:prstGeom>
        </p:spPr>
      </p:pic>
      <p:pic>
        <p:nvPicPr>
          <p:cNvPr id="14" name="Picture 13">
            <a:extLst>
              <a:ext uri="{FF2B5EF4-FFF2-40B4-BE49-F238E27FC236}">
                <a16:creationId xmlns:a16="http://schemas.microsoft.com/office/drawing/2014/main" id="{AEAE62B0-8598-2C45-B7D7-F5E381129EF6}"/>
              </a:ext>
            </a:extLst>
          </p:cNvPr>
          <p:cNvPicPr>
            <a:picLocks noChangeAspect="1"/>
          </p:cNvPicPr>
          <p:nvPr/>
        </p:nvPicPr>
        <p:blipFill>
          <a:blip r:embed="rId6"/>
          <a:stretch>
            <a:fillRect/>
          </a:stretch>
        </p:blipFill>
        <p:spPr>
          <a:xfrm>
            <a:off x="93221" y="4040354"/>
            <a:ext cx="967259" cy="967259"/>
          </a:xfrm>
          <a:prstGeom prst="rect">
            <a:avLst/>
          </a:prstGeom>
        </p:spPr>
      </p:pic>
      <p:sp>
        <p:nvSpPr>
          <p:cNvPr id="20" name="AutoShape 16">
            <a:extLst>
              <a:ext uri="{FF2B5EF4-FFF2-40B4-BE49-F238E27FC236}">
                <a16:creationId xmlns:a16="http://schemas.microsoft.com/office/drawing/2014/main" id="{630D8DED-E999-2049-BEE2-EDCA20326D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2" name="Picture 21">
            <a:extLst>
              <a:ext uri="{FF2B5EF4-FFF2-40B4-BE49-F238E27FC236}">
                <a16:creationId xmlns:a16="http://schemas.microsoft.com/office/drawing/2014/main" id="{31347755-9432-D648-87EF-EB4AE8433D64}"/>
              </a:ext>
            </a:extLst>
          </p:cNvPr>
          <p:cNvPicPr>
            <a:picLocks noChangeAspect="1"/>
          </p:cNvPicPr>
          <p:nvPr/>
        </p:nvPicPr>
        <p:blipFill>
          <a:blip r:embed="rId7"/>
          <a:stretch>
            <a:fillRect/>
          </a:stretch>
        </p:blipFill>
        <p:spPr>
          <a:xfrm>
            <a:off x="122760" y="1333449"/>
            <a:ext cx="967260" cy="967260"/>
          </a:xfrm>
          <a:prstGeom prst="rect">
            <a:avLst/>
          </a:prstGeom>
        </p:spPr>
      </p:pic>
      <p:sp>
        <p:nvSpPr>
          <p:cNvPr id="2" name="Title 1">
            <a:extLst>
              <a:ext uri="{FF2B5EF4-FFF2-40B4-BE49-F238E27FC236}">
                <a16:creationId xmlns:a16="http://schemas.microsoft.com/office/drawing/2014/main" id="{2DD6DE27-AA4C-9545-BAE7-8E85E26DA801}"/>
              </a:ext>
            </a:extLst>
          </p:cNvPr>
          <p:cNvSpPr>
            <a:spLocks noGrp="1"/>
          </p:cNvSpPr>
          <p:nvPr>
            <p:ph type="title"/>
          </p:nvPr>
        </p:nvSpPr>
        <p:spPr>
          <a:xfrm>
            <a:off x="469895" y="152051"/>
            <a:ext cx="11252210" cy="1187952"/>
          </a:xfrm>
        </p:spPr>
        <p:txBody>
          <a:bodyPr/>
          <a:lstStyle/>
          <a:p>
            <a:r>
              <a:rPr lang="en-US" dirty="0"/>
              <a:t>Each MUD Situation Is Different</a:t>
            </a:r>
            <a:br>
              <a:rPr lang="en-US" dirty="0"/>
            </a:br>
            <a:endParaRPr lang="en-US" dirty="0"/>
          </a:p>
        </p:txBody>
      </p:sp>
      <p:sp>
        <p:nvSpPr>
          <p:cNvPr id="4" name="Slide Number Placeholder 3">
            <a:extLst>
              <a:ext uri="{FF2B5EF4-FFF2-40B4-BE49-F238E27FC236}">
                <a16:creationId xmlns:a16="http://schemas.microsoft.com/office/drawing/2014/main" id="{BBF3AA48-1388-7040-BBEE-723AB04A9C8C}"/>
              </a:ext>
            </a:extLst>
          </p:cNvPr>
          <p:cNvSpPr>
            <a:spLocks noGrp="1"/>
          </p:cNvSpPr>
          <p:nvPr>
            <p:ph type="sldNum" sz="quarter" idx="12"/>
          </p:nvPr>
        </p:nvSpPr>
        <p:spPr/>
        <p:txBody>
          <a:bodyPr/>
          <a:lstStyle/>
          <a:p>
            <a:fld id="{17158FE8-31F3-BB4E-9DBE-0F0737558085}" type="slidenum">
              <a:rPr lang="en-US" smtClean="0"/>
              <a:t>27</a:t>
            </a:fld>
            <a:endParaRPr lang="en-US" dirty="0"/>
          </a:p>
        </p:txBody>
      </p:sp>
    </p:spTree>
    <p:extLst>
      <p:ext uri="{BB962C8B-B14F-4D97-AF65-F5344CB8AC3E}">
        <p14:creationId xmlns:p14="http://schemas.microsoft.com/office/powerpoint/2010/main" val="4918503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B829-1EC8-FA44-5F7D-03CD461B9BB8}"/>
              </a:ext>
            </a:extLst>
          </p:cNvPr>
          <p:cNvSpPr>
            <a:spLocks noGrp="1"/>
          </p:cNvSpPr>
          <p:nvPr>
            <p:ph type="title"/>
          </p:nvPr>
        </p:nvSpPr>
        <p:spPr/>
        <p:txBody>
          <a:bodyPr/>
          <a:lstStyle/>
          <a:p>
            <a:r>
              <a:rPr lang="en-US" dirty="0"/>
              <a:t>Incentives</a:t>
            </a:r>
          </a:p>
        </p:txBody>
      </p:sp>
      <p:sp>
        <p:nvSpPr>
          <p:cNvPr id="3" name="Slide Number Placeholder 2">
            <a:extLst>
              <a:ext uri="{FF2B5EF4-FFF2-40B4-BE49-F238E27FC236}">
                <a16:creationId xmlns:a16="http://schemas.microsoft.com/office/drawing/2014/main" id="{F768FEE3-D5A5-9CE2-9B76-3447D7559FE7}"/>
              </a:ext>
            </a:extLst>
          </p:cNvPr>
          <p:cNvSpPr>
            <a:spLocks noGrp="1"/>
          </p:cNvSpPr>
          <p:nvPr>
            <p:ph type="sldNum" sz="quarter" idx="12"/>
          </p:nvPr>
        </p:nvSpPr>
        <p:spPr/>
        <p:txBody>
          <a:bodyPr/>
          <a:lstStyle/>
          <a:p>
            <a:fld id="{60BCB258-124A-4017-9814-FEFA4F8679C6}" type="slidenum">
              <a:rPr lang="en-US" smtClean="0"/>
              <a:pPr/>
              <a:t>28</a:t>
            </a:fld>
            <a:endParaRPr lang="en-US" dirty="0"/>
          </a:p>
        </p:txBody>
      </p:sp>
      <p:sp>
        <p:nvSpPr>
          <p:cNvPr id="4" name="Rectangle 3">
            <a:extLst>
              <a:ext uri="{FF2B5EF4-FFF2-40B4-BE49-F238E27FC236}">
                <a16:creationId xmlns:a16="http://schemas.microsoft.com/office/drawing/2014/main" id="{218EE63D-A576-3F80-9260-CAA1986B2A00}"/>
              </a:ext>
            </a:extLst>
          </p:cNvPr>
          <p:cNvSpPr/>
          <p:nvPr/>
        </p:nvSpPr>
        <p:spPr>
          <a:xfrm rot="20272901">
            <a:off x="1139153" y="2478416"/>
            <a:ext cx="9840835" cy="2862322"/>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Add local information here</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following link can be helpful: </a:t>
            </a:r>
          </a:p>
          <a:p>
            <a:pPr algn="ctr"/>
            <a:r>
              <a:rPr lang="en-US" u="sng" dirty="0">
                <a:hlinkClick r:id="rId2"/>
              </a:rPr>
              <a:t>https://plugstar.zappyride.com/tools/incentives</a:t>
            </a:r>
            <a:endParaRPr lang="en-US" u="sng" dirty="0"/>
          </a:p>
          <a:p>
            <a:pPr algn="ct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973500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264FD-EF39-7C45-A204-63D0AC359507}"/>
              </a:ext>
            </a:extLst>
          </p:cNvPr>
          <p:cNvPicPr>
            <a:picLocks noChangeAspect="1"/>
          </p:cNvPicPr>
          <p:nvPr/>
        </p:nvPicPr>
        <p:blipFill rotWithShape="1">
          <a:blip r:embed="rId3">
            <a:extLst>
              <a:ext uri="{28A0092B-C50C-407E-A947-70E740481C1C}">
                <a14:useLocalDpi xmlns:a14="http://schemas.microsoft.com/office/drawing/2010/main" val="0"/>
              </a:ext>
            </a:extLst>
          </a:blip>
          <a:srcRect l="1" r="881" b="4827"/>
          <a:stretch/>
        </p:blipFill>
        <p:spPr>
          <a:xfrm>
            <a:off x="1260153" y="0"/>
            <a:ext cx="9671694" cy="6858000"/>
          </a:xfrm>
          <a:prstGeom prst="rect">
            <a:avLst/>
          </a:prstGeom>
          <a:solidFill>
            <a:srgbClr val="FFFF00"/>
          </a:solidFill>
        </p:spPr>
      </p:pic>
      <p:sp>
        <p:nvSpPr>
          <p:cNvPr id="3" name="Slide Number Placeholder 3">
            <a:extLst>
              <a:ext uri="{FF2B5EF4-FFF2-40B4-BE49-F238E27FC236}">
                <a16:creationId xmlns:a16="http://schemas.microsoft.com/office/drawing/2014/main" id="{62146F5F-40E2-FF48-9ABF-539DCA3C932B}"/>
              </a:ext>
            </a:extLst>
          </p:cNvPr>
          <p:cNvSpPr>
            <a:spLocks noGrp="1"/>
          </p:cNvSpPr>
          <p:nvPr>
            <p:ph type="sldNum" sz="quarter" idx="12"/>
          </p:nvPr>
        </p:nvSpPr>
        <p:spPr>
          <a:xfrm>
            <a:off x="343988" y="6356348"/>
            <a:ext cx="2743200" cy="365125"/>
          </a:xfrm>
        </p:spPr>
        <p:txBody>
          <a:bodyPr/>
          <a:lstStyle/>
          <a:p>
            <a:fld id="{54105720-E786-164F-AE36-9EBC2F8CA2D8}" type="slidenum">
              <a:rPr lang="en-US" smtClean="0"/>
              <a:pPr/>
              <a:t>29</a:t>
            </a:fld>
            <a:endParaRPr lang="en-US" dirty="0"/>
          </a:p>
        </p:txBody>
      </p:sp>
      <p:pic>
        <p:nvPicPr>
          <p:cNvPr id="5" name="Picture 4">
            <a:extLst>
              <a:ext uri="{FF2B5EF4-FFF2-40B4-BE49-F238E27FC236}">
                <a16:creationId xmlns:a16="http://schemas.microsoft.com/office/drawing/2014/main" id="{384E78E8-6485-F748-A791-23271F034881}"/>
              </a:ext>
            </a:extLst>
          </p:cNvPr>
          <p:cNvPicPr>
            <a:picLocks noChangeAspect="1"/>
          </p:cNvPicPr>
          <p:nvPr/>
        </p:nvPicPr>
        <p:blipFill>
          <a:blip r:embed="rId4"/>
          <a:stretch>
            <a:fillRect/>
          </a:stretch>
        </p:blipFill>
        <p:spPr>
          <a:xfrm>
            <a:off x="10117460" y="6409524"/>
            <a:ext cx="1730552" cy="258774"/>
          </a:xfrm>
          <a:prstGeom prst="rect">
            <a:avLst/>
          </a:prstGeom>
        </p:spPr>
      </p:pic>
      <p:sp>
        <p:nvSpPr>
          <p:cNvPr id="2" name="TextBox 1">
            <a:extLst>
              <a:ext uri="{FF2B5EF4-FFF2-40B4-BE49-F238E27FC236}">
                <a16:creationId xmlns:a16="http://schemas.microsoft.com/office/drawing/2014/main" id="{5674D3AC-1114-2176-41EC-5B5A67FCF990}"/>
              </a:ext>
            </a:extLst>
          </p:cNvPr>
          <p:cNvSpPr txBox="1"/>
          <p:nvPr/>
        </p:nvSpPr>
        <p:spPr>
          <a:xfrm rot="19799350">
            <a:off x="402799" y="1239616"/>
            <a:ext cx="2625576" cy="584775"/>
          </a:xfrm>
          <a:prstGeom prst="rect">
            <a:avLst/>
          </a:prstGeom>
          <a:solidFill>
            <a:srgbClr val="FFFF00"/>
          </a:solidFill>
        </p:spPr>
        <p:txBody>
          <a:bodyPr wrap="square" rtlCol="0">
            <a:spAutoFit/>
          </a:bodyPr>
          <a:lstStyle/>
          <a:p>
            <a:pPr algn="ctr"/>
            <a:r>
              <a:rPr lang="en-US" sz="3200" b="1" dirty="0" err="1"/>
              <a:t>vci-mud.org</a:t>
            </a:r>
            <a:endParaRPr lang="en-US" sz="3200" b="1" dirty="0"/>
          </a:p>
        </p:txBody>
      </p:sp>
    </p:spTree>
    <p:extLst>
      <p:ext uri="{BB962C8B-B14F-4D97-AF65-F5344CB8AC3E}">
        <p14:creationId xmlns:p14="http://schemas.microsoft.com/office/powerpoint/2010/main" val="41383557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7B40-C324-3745-9F02-3C04AC9808E7}"/>
              </a:ext>
            </a:extLst>
          </p:cNvPr>
          <p:cNvSpPr>
            <a:spLocks noGrp="1"/>
          </p:cNvSpPr>
          <p:nvPr>
            <p:ph type="title"/>
          </p:nvPr>
        </p:nvSpPr>
        <p:spPr>
          <a:xfrm>
            <a:off x="469895" y="-97840"/>
            <a:ext cx="11252210" cy="1187952"/>
          </a:xfrm>
        </p:spPr>
        <p:txBody>
          <a:bodyPr/>
          <a:lstStyle/>
          <a:p>
            <a:r>
              <a:rPr lang="en-US" dirty="0"/>
              <a:t>Presentation Overview for MUD Key Stakeholders </a:t>
            </a:r>
          </a:p>
        </p:txBody>
      </p:sp>
      <p:sp>
        <p:nvSpPr>
          <p:cNvPr id="3" name="Slide Number Placeholder 2">
            <a:extLst>
              <a:ext uri="{FF2B5EF4-FFF2-40B4-BE49-F238E27FC236}">
                <a16:creationId xmlns:a16="http://schemas.microsoft.com/office/drawing/2014/main" id="{A03E3F58-0BFB-3B43-920D-F3FA8E8CA9B4}"/>
              </a:ext>
            </a:extLst>
          </p:cNvPr>
          <p:cNvSpPr>
            <a:spLocks noGrp="1"/>
          </p:cNvSpPr>
          <p:nvPr>
            <p:ph type="sldNum" sz="quarter" idx="12"/>
          </p:nvPr>
        </p:nvSpPr>
        <p:spPr/>
        <p:txBody>
          <a:bodyPr/>
          <a:lstStyle/>
          <a:p>
            <a:fld id="{60BCB258-124A-4017-9814-FEFA4F8679C6}" type="slidenum">
              <a:rPr lang="en-US" smtClean="0">
                <a:solidFill>
                  <a:srgbClr val="607A8C"/>
                </a:solidFill>
              </a:rPr>
              <a:pPr/>
              <a:t>3</a:t>
            </a:fld>
            <a:endParaRPr lang="en-US" dirty="0">
              <a:solidFill>
                <a:srgbClr val="607A8C"/>
              </a:solidFill>
            </a:endParaRPr>
          </a:p>
        </p:txBody>
      </p:sp>
      <p:sp>
        <p:nvSpPr>
          <p:cNvPr id="4" name="Rectangle 3">
            <a:extLst>
              <a:ext uri="{FF2B5EF4-FFF2-40B4-BE49-F238E27FC236}">
                <a16:creationId xmlns:a16="http://schemas.microsoft.com/office/drawing/2014/main" id="{0381E503-B671-1F46-9327-1845DF4543A4}"/>
              </a:ext>
            </a:extLst>
          </p:cNvPr>
          <p:cNvSpPr/>
          <p:nvPr/>
        </p:nvSpPr>
        <p:spPr>
          <a:xfrm>
            <a:off x="1115274" y="1998376"/>
            <a:ext cx="8154077" cy="3901837"/>
          </a:xfrm>
          <a:prstGeom prst="rect">
            <a:avLst/>
          </a:prstGeom>
        </p:spPr>
        <p:txBody>
          <a:bodyPr wrap="square" lIns="91440" tIns="45720" rIns="91440" bIns="45720" anchor="t">
            <a:spAutoFit/>
          </a:bodyPr>
          <a:lstStyle/>
          <a:p>
            <a:pPr fontAlgn="base">
              <a:lnSpc>
                <a:spcPct val="150000"/>
              </a:lnSpc>
            </a:pPr>
            <a:r>
              <a:rPr lang="en-US" sz="2400" dirty="0">
                <a:latin typeface="Arial" panose="020B0604020202020204" pitchFamily="34" charset="0"/>
                <a:cs typeface="Arial" panose="020B0604020202020204" pitchFamily="34" charset="0"/>
              </a:rPr>
              <a:t>EV 101/Charging 101</a:t>
            </a:r>
          </a:p>
          <a:p>
            <a:pPr marL="285750" indent="-285750" fontAlgn="base">
              <a:lnSpc>
                <a:spcPct val="150000"/>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fontAlgn="base">
              <a:lnSpc>
                <a:spcPct val="150000"/>
              </a:lnSpc>
            </a:pPr>
            <a:r>
              <a:rPr lang="en-US" sz="2400" dirty="0">
                <a:latin typeface="Arial" panose="020B0604020202020204" pitchFamily="34" charset="0"/>
                <a:cs typeface="Arial" panose="020B0604020202020204" pitchFamily="34" charset="0"/>
              </a:rPr>
              <a:t>Why you should Install Charging at your MUD</a:t>
            </a:r>
          </a:p>
          <a:p>
            <a:pPr marL="285750" indent="-285750" fontAlgn="base">
              <a:lnSpc>
                <a:spcPct val="150000"/>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fontAlgn="base">
              <a:lnSpc>
                <a:spcPct val="150000"/>
              </a:lnSpc>
            </a:pPr>
            <a:r>
              <a:rPr lang="en-US" sz="2400" dirty="0">
                <a:latin typeface="Arial" panose="020B0604020202020204" pitchFamily="34" charset="0"/>
                <a:cs typeface="Arial" panose="020B0604020202020204" pitchFamily="34" charset="0"/>
              </a:rPr>
              <a:t>Project Overview and Project Learnings</a:t>
            </a:r>
          </a:p>
          <a:p>
            <a:pPr marL="285750" indent="-285750" fontAlgn="base">
              <a:lnSpc>
                <a:spcPct val="150000"/>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fontAlgn="base">
              <a:lnSpc>
                <a:spcPct val="150000"/>
              </a:lnSpc>
            </a:pPr>
            <a:r>
              <a:rPr lang="en-US" sz="2400" dirty="0">
                <a:latin typeface="Arial" panose="020B0604020202020204" pitchFamily="34" charset="0"/>
                <a:cs typeface="Arial" panose="020B0604020202020204" pitchFamily="34" charset="0"/>
              </a:rPr>
              <a:t>Website Toolkit and Resources (July 2022)</a:t>
            </a:r>
          </a:p>
        </p:txBody>
      </p:sp>
      <p:sp>
        <p:nvSpPr>
          <p:cNvPr id="5" name="Title 1">
            <a:extLst>
              <a:ext uri="{FF2B5EF4-FFF2-40B4-BE49-F238E27FC236}">
                <a16:creationId xmlns:a16="http://schemas.microsoft.com/office/drawing/2014/main" id="{AC5A28C6-714F-354D-84A9-A1D331DBFD6E}"/>
              </a:ext>
            </a:extLst>
          </p:cNvPr>
          <p:cNvSpPr txBox="1">
            <a:spLocks/>
          </p:cNvSpPr>
          <p:nvPr/>
        </p:nvSpPr>
        <p:spPr>
          <a:xfrm>
            <a:off x="0" y="957787"/>
            <a:ext cx="12192000" cy="109061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Building Owners/Managers and HOA Decision-Makers</a:t>
            </a:r>
          </a:p>
        </p:txBody>
      </p:sp>
      <p:pic>
        <p:nvPicPr>
          <p:cNvPr id="6" name="Picture 2" descr="green and white number 2">
            <a:extLst>
              <a:ext uri="{FF2B5EF4-FFF2-40B4-BE49-F238E27FC236}">
                <a16:creationId xmlns:a16="http://schemas.microsoft.com/office/drawing/2014/main" id="{FC6041A2-7BF4-A140-8C9E-D3CA1C77B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24" r="9326"/>
          <a:stretch/>
        </p:blipFill>
        <p:spPr bwMode="auto">
          <a:xfrm>
            <a:off x="7548634" y="2061595"/>
            <a:ext cx="5392491" cy="37753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F280E80-A3F6-BE46-979A-AF90EB96056E}"/>
              </a:ext>
            </a:extLst>
          </p:cNvPr>
          <p:cNvPicPr>
            <a:picLocks noChangeAspect="1"/>
          </p:cNvPicPr>
          <p:nvPr/>
        </p:nvPicPr>
        <p:blipFill>
          <a:blip r:embed="rId3"/>
          <a:stretch>
            <a:fillRect/>
          </a:stretch>
        </p:blipFill>
        <p:spPr>
          <a:xfrm>
            <a:off x="139745" y="1737918"/>
            <a:ext cx="975529" cy="975529"/>
          </a:xfrm>
          <a:prstGeom prst="rect">
            <a:avLst/>
          </a:prstGeom>
        </p:spPr>
      </p:pic>
      <p:pic>
        <p:nvPicPr>
          <p:cNvPr id="8" name="Picture 7">
            <a:extLst>
              <a:ext uri="{FF2B5EF4-FFF2-40B4-BE49-F238E27FC236}">
                <a16:creationId xmlns:a16="http://schemas.microsoft.com/office/drawing/2014/main" id="{482B07D6-00B0-3C4A-A7E2-4C1AAADA2773}"/>
              </a:ext>
            </a:extLst>
          </p:cNvPr>
          <p:cNvPicPr>
            <a:picLocks noChangeAspect="1"/>
          </p:cNvPicPr>
          <p:nvPr/>
        </p:nvPicPr>
        <p:blipFill>
          <a:blip r:embed="rId4"/>
          <a:stretch>
            <a:fillRect/>
          </a:stretch>
        </p:blipFill>
        <p:spPr>
          <a:xfrm>
            <a:off x="120205" y="2891167"/>
            <a:ext cx="910818" cy="910818"/>
          </a:xfrm>
          <a:prstGeom prst="rect">
            <a:avLst/>
          </a:prstGeom>
        </p:spPr>
      </p:pic>
      <p:pic>
        <p:nvPicPr>
          <p:cNvPr id="9" name="Picture 8">
            <a:extLst>
              <a:ext uri="{FF2B5EF4-FFF2-40B4-BE49-F238E27FC236}">
                <a16:creationId xmlns:a16="http://schemas.microsoft.com/office/drawing/2014/main" id="{121659AD-8A31-144F-9F12-77A33921E611}"/>
              </a:ext>
            </a:extLst>
          </p:cNvPr>
          <p:cNvPicPr>
            <a:picLocks noChangeAspect="1"/>
          </p:cNvPicPr>
          <p:nvPr/>
        </p:nvPicPr>
        <p:blipFill>
          <a:blip r:embed="rId5"/>
          <a:stretch>
            <a:fillRect/>
          </a:stretch>
        </p:blipFill>
        <p:spPr>
          <a:xfrm>
            <a:off x="139745" y="3979705"/>
            <a:ext cx="910817" cy="910817"/>
          </a:xfrm>
          <a:prstGeom prst="rect">
            <a:avLst/>
          </a:prstGeom>
        </p:spPr>
      </p:pic>
      <p:pic>
        <p:nvPicPr>
          <p:cNvPr id="10" name="Picture 9">
            <a:extLst>
              <a:ext uri="{FF2B5EF4-FFF2-40B4-BE49-F238E27FC236}">
                <a16:creationId xmlns:a16="http://schemas.microsoft.com/office/drawing/2014/main" id="{0A4AD110-FC35-964F-9AB5-CD208B6429BE}"/>
              </a:ext>
            </a:extLst>
          </p:cNvPr>
          <p:cNvPicPr>
            <a:picLocks noChangeAspect="1"/>
          </p:cNvPicPr>
          <p:nvPr/>
        </p:nvPicPr>
        <p:blipFill>
          <a:blip r:embed="rId6"/>
          <a:stretch>
            <a:fillRect/>
          </a:stretch>
        </p:blipFill>
        <p:spPr>
          <a:xfrm>
            <a:off x="35953" y="4998182"/>
            <a:ext cx="1211925" cy="1211925"/>
          </a:xfrm>
          <a:prstGeom prst="rect">
            <a:avLst/>
          </a:prstGeom>
        </p:spPr>
      </p:pic>
    </p:spTree>
    <p:extLst>
      <p:ext uri="{BB962C8B-B14F-4D97-AF65-F5344CB8AC3E}">
        <p14:creationId xmlns:p14="http://schemas.microsoft.com/office/powerpoint/2010/main" val="25695246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96451-D8A0-B541-ABED-62480E4BED28}"/>
              </a:ext>
            </a:extLst>
          </p:cNvPr>
          <p:cNvPicPr>
            <a:picLocks noChangeAspect="1"/>
          </p:cNvPicPr>
          <p:nvPr/>
        </p:nvPicPr>
        <p:blipFill rotWithShape="1">
          <a:blip r:embed="rId2">
            <a:extLst>
              <a:ext uri="{28A0092B-C50C-407E-A947-70E740481C1C}">
                <a14:useLocalDpi xmlns:a14="http://schemas.microsoft.com/office/drawing/2010/main" val="0"/>
              </a:ext>
            </a:extLst>
          </a:blip>
          <a:srcRect l="1110"/>
          <a:stretch/>
        </p:blipFill>
        <p:spPr>
          <a:xfrm>
            <a:off x="456981" y="0"/>
            <a:ext cx="11278038" cy="6858000"/>
          </a:xfrm>
          <a:prstGeom prst="rect">
            <a:avLst/>
          </a:prstGeom>
        </p:spPr>
      </p:pic>
      <p:sp>
        <p:nvSpPr>
          <p:cNvPr id="4" name="Slide Number Placeholder 3">
            <a:extLst>
              <a:ext uri="{FF2B5EF4-FFF2-40B4-BE49-F238E27FC236}">
                <a16:creationId xmlns:a16="http://schemas.microsoft.com/office/drawing/2014/main" id="{61A0C7F5-034B-2C4C-BBA1-68FA31005D4E}"/>
              </a:ext>
            </a:extLst>
          </p:cNvPr>
          <p:cNvSpPr>
            <a:spLocks noGrp="1"/>
          </p:cNvSpPr>
          <p:nvPr>
            <p:ph type="sldNum" sz="quarter" idx="12"/>
          </p:nvPr>
        </p:nvSpPr>
        <p:spPr>
          <a:xfrm>
            <a:off x="456981" y="6303173"/>
            <a:ext cx="2743200" cy="365125"/>
          </a:xfrm>
        </p:spPr>
        <p:txBody>
          <a:bodyPr/>
          <a:lstStyle/>
          <a:p>
            <a:fld id="{54105720-E786-164F-AE36-9EBC2F8CA2D8}" type="slidenum">
              <a:rPr lang="en-US" smtClean="0">
                <a:solidFill>
                  <a:srgbClr val="607A8C"/>
                </a:solidFill>
              </a:rPr>
              <a:pPr/>
              <a:t>30</a:t>
            </a:fld>
            <a:endParaRPr lang="en-US" dirty="0">
              <a:solidFill>
                <a:srgbClr val="607A8C"/>
              </a:solidFill>
            </a:endParaRPr>
          </a:p>
        </p:txBody>
      </p:sp>
      <p:pic>
        <p:nvPicPr>
          <p:cNvPr id="5" name="Picture 4">
            <a:extLst>
              <a:ext uri="{FF2B5EF4-FFF2-40B4-BE49-F238E27FC236}">
                <a16:creationId xmlns:a16="http://schemas.microsoft.com/office/drawing/2014/main" id="{CC5DCCC1-2721-394E-91CE-23B2FA234E6B}"/>
              </a:ext>
            </a:extLst>
          </p:cNvPr>
          <p:cNvPicPr>
            <a:picLocks noChangeAspect="1"/>
          </p:cNvPicPr>
          <p:nvPr/>
        </p:nvPicPr>
        <p:blipFill>
          <a:blip r:embed="rId3"/>
          <a:stretch>
            <a:fillRect/>
          </a:stretch>
        </p:blipFill>
        <p:spPr>
          <a:xfrm>
            <a:off x="10117460" y="6409524"/>
            <a:ext cx="1730552" cy="258774"/>
          </a:xfrm>
          <a:prstGeom prst="rect">
            <a:avLst/>
          </a:prstGeom>
        </p:spPr>
      </p:pic>
    </p:spTree>
    <p:extLst>
      <p:ext uri="{BB962C8B-B14F-4D97-AF65-F5344CB8AC3E}">
        <p14:creationId xmlns:p14="http://schemas.microsoft.com/office/powerpoint/2010/main" val="498885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0193E-8562-4949-8E7F-B7006BFEB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8390" y="510005"/>
            <a:ext cx="3127620" cy="510084"/>
          </a:xfrm>
          <a:prstGeom prst="rect">
            <a:avLst/>
          </a:prstGeom>
        </p:spPr>
      </p:pic>
      <p:pic>
        <p:nvPicPr>
          <p:cNvPr id="4" name="Picture 3" descr="Text&#10;&#10;Description automatically generated">
            <a:extLst>
              <a:ext uri="{FF2B5EF4-FFF2-40B4-BE49-F238E27FC236}">
                <a16:creationId xmlns:a16="http://schemas.microsoft.com/office/drawing/2014/main" id="{12F635A7-8E58-C64C-A004-CA1CBB763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96" y="5790820"/>
            <a:ext cx="2057400" cy="977900"/>
          </a:xfrm>
          <a:prstGeom prst="rect">
            <a:avLst/>
          </a:prstGeom>
        </p:spPr>
      </p:pic>
      <p:pic>
        <p:nvPicPr>
          <p:cNvPr id="5" name="Picture 4">
            <a:extLst>
              <a:ext uri="{FF2B5EF4-FFF2-40B4-BE49-F238E27FC236}">
                <a16:creationId xmlns:a16="http://schemas.microsoft.com/office/drawing/2014/main" id="{36AEF05B-F787-F64E-8661-144610DA2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393" y="5997569"/>
            <a:ext cx="2442494" cy="564401"/>
          </a:xfrm>
          <a:prstGeom prst="rect">
            <a:avLst/>
          </a:prstGeom>
        </p:spPr>
      </p:pic>
      <p:pic>
        <p:nvPicPr>
          <p:cNvPr id="6" name="Picture 5">
            <a:extLst>
              <a:ext uri="{FF2B5EF4-FFF2-40B4-BE49-F238E27FC236}">
                <a16:creationId xmlns:a16="http://schemas.microsoft.com/office/drawing/2014/main" id="{D1E27D38-B287-1748-A9A0-772EC5536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4084" y="5882690"/>
            <a:ext cx="3127619" cy="794160"/>
          </a:xfrm>
          <a:prstGeom prst="rect">
            <a:avLst/>
          </a:prstGeom>
        </p:spPr>
      </p:pic>
      <p:pic>
        <p:nvPicPr>
          <p:cNvPr id="7" name="Picture 6">
            <a:extLst>
              <a:ext uri="{FF2B5EF4-FFF2-40B4-BE49-F238E27FC236}">
                <a16:creationId xmlns:a16="http://schemas.microsoft.com/office/drawing/2014/main" id="{23542B93-6160-9A4A-8934-42EF90D1864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0149410" y="5755063"/>
            <a:ext cx="1465329" cy="806908"/>
          </a:xfrm>
          <a:prstGeom prst="rect">
            <a:avLst/>
          </a:prstGeom>
        </p:spPr>
      </p:pic>
      <p:sp>
        <p:nvSpPr>
          <p:cNvPr id="8" name="TextBox 7">
            <a:extLst>
              <a:ext uri="{FF2B5EF4-FFF2-40B4-BE49-F238E27FC236}">
                <a16:creationId xmlns:a16="http://schemas.microsoft.com/office/drawing/2014/main" id="{5392FC88-978F-EC4A-8192-9009C55793A9}"/>
              </a:ext>
            </a:extLst>
          </p:cNvPr>
          <p:cNvSpPr txBox="1"/>
          <p:nvPr/>
        </p:nvSpPr>
        <p:spPr>
          <a:xfrm>
            <a:off x="323796" y="1946790"/>
            <a:ext cx="11451828" cy="4401205"/>
          </a:xfrm>
          <a:prstGeom prst="rect">
            <a:avLst/>
          </a:prstGeom>
          <a:noFill/>
        </p:spPr>
        <p:txBody>
          <a:bodyPr wrap="square" rtlCol="0">
            <a:spAutoFit/>
          </a:bodyPr>
          <a:lstStyle/>
          <a:p>
            <a:pPr algn="ctr"/>
            <a:r>
              <a:rPr lang="en-US" sz="4000" b="1" dirty="0">
                <a:latin typeface="Arial"/>
                <a:cs typeface="Arial"/>
              </a:rPr>
              <a:t>Resources can be found at:</a:t>
            </a:r>
          </a:p>
          <a:p>
            <a:pPr algn="ctr">
              <a:spcBef>
                <a:spcPts val="2400"/>
              </a:spcBef>
            </a:pPr>
            <a:r>
              <a:rPr lang="en-US" sz="4000" b="1" dirty="0">
                <a:solidFill>
                  <a:srgbClr val="00A7DF"/>
                </a:solidFill>
                <a:latin typeface="Arial"/>
                <a:cs typeface="Arial"/>
                <a:hlinkClick r:id="rId7">
                  <a:extLst>
                    <a:ext uri="{A12FA001-AC4F-418D-AE19-62706E023703}">
                      <ahyp:hlinkClr xmlns:ahyp="http://schemas.microsoft.com/office/drawing/2018/hyperlinkcolor" val="tx"/>
                    </a:ext>
                  </a:extLst>
                </a:hlinkClick>
              </a:rPr>
              <a:t>VCI-MUD.org</a:t>
            </a:r>
            <a:endParaRPr lang="en-US" sz="4000" b="1" dirty="0">
              <a:solidFill>
                <a:srgbClr val="00A7DF"/>
              </a:solidFill>
              <a:latin typeface="Arial"/>
              <a:cs typeface="Arial"/>
            </a:endParaRPr>
          </a:p>
          <a:p>
            <a:pPr algn="ctr">
              <a:spcBef>
                <a:spcPts val="2400"/>
              </a:spcBef>
            </a:pPr>
            <a:r>
              <a:rPr lang="en-US" sz="4000" b="1" dirty="0">
                <a:latin typeface="Arial"/>
                <a:cs typeface="Arial"/>
              </a:rPr>
              <a:t>Official Toolkit launch coming in July 2022!</a:t>
            </a:r>
          </a:p>
          <a:p>
            <a:pPr algn="ctr">
              <a:spcBef>
                <a:spcPts val="2400"/>
              </a:spcBef>
            </a:pPr>
            <a:endParaRPr lang="en-US" sz="4000" b="1" dirty="0">
              <a:solidFill>
                <a:srgbClr val="00A7DF"/>
              </a:solidFill>
              <a:latin typeface="Arial"/>
              <a:cs typeface="Arial"/>
            </a:endParaRPr>
          </a:p>
          <a:p>
            <a:pPr algn="ctr">
              <a:spcBef>
                <a:spcPts val="2400"/>
              </a:spcBef>
            </a:pPr>
            <a:endParaRPr lang="en-US" sz="4000" b="1" dirty="0">
              <a:solidFill>
                <a:srgbClr val="00A7DF"/>
              </a:solidFill>
              <a:latin typeface="Arial"/>
              <a:cs typeface="Arial"/>
            </a:endParaRPr>
          </a:p>
        </p:txBody>
      </p:sp>
    </p:spTree>
    <p:extLst>
      <p:ext uri="{BB962C8B-B14F-4D97-AF65-F5344CB8AC3E}">
        <p14:creationId xmlns:p14="http://schemas.microsoft.com/office/powerpoint/2010/main" val="6544271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BC81E8E-D14B-0440-899D-466A70734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3" y="5838243"/>
            <a:ext cx="2057400" cy="977900"/>
          </a:xfrm>
          <a:prstGeom prst="rect">
            <a:avLst/>
          </a:prstGeom>
        </p:spPr>
      </p:pic>
      <p:pic>
        <p:nvPicPr>
          <p:cNvPr id="4" name="Picture 3">
            <a:extLst>
              <a:ext uri="{FF2B5EF4-FFF2-40B4-BE49-F238E27FC236}">
                <a16:creationId xmlns:a16="http://schemas.microsoft.com/office/drawing/2014/main" id="{E75FD50F-74C2-7C47-85C0-76CFEB346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334" y="6044992"/>
            <a:ext cx="2442494" cy="564401"/>
          </a:xfrm>
          <a:prstGeom prst="rect">
            <a:avLst/>
          </a:prstGeom>
        </p:spPr>
      </p:pic>
      <p:pic>
        <p:nvPicPr>
          <p:cNvPr id="5" name="Picture 4">
            <a:extLst>
              <a:ext uri="{FF2B5EF4-FFF2-40B4-BE49-F238E27FC236}">
                <a16:creationId xmlns:a16="http://schemas.microsoft.com/office/drawing/2014/main" id="{4F8A58E3-350E-174F-8B9E-6E3781137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6280" y="6119010"/>
            <a:ext cx="3127620" cy="510084"/>
          </a:xfrm>
          <a:prstGeom prst="rect">
            <a:avLst/>
          </a:prstGeom>
        </p:spPr>
      </p:pic>
      <p:pic>
        <p:nvPicPr>
          <p:cNvPr id="6" name="Picture 5">
            <a:extLst>
              <a:ext uri="{FF2B5EF4-FFF2-40B4-BE49-F238E27FC236}">
                <a16:creationId xmlns:a16="http://schemas.microsoft.com/office/drawing/2014/main" id="{CE4A2FE2-9952-CF41-8B7F-1E07FEB83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2673" y="5935118"/>
            <a:ext cx="3127619" cy="794160"/>
          </a:xfrm>
          <a:prstGeom prst="rect">
            <a:avLst/>
          </a:prstGeom>
        </p:spPr>
      </p:pic>
      <p:sp>
        <p:nvSpPr>
          <p:cNvPr id="7" name="TextBox 6">
            <a:extLst>
              <a:ext uri="{FF2B5EF4-FFF2-40B4-BE49-F238E27FC236}">
                <a16:creationId xmlns:a16="http://schemas.microsoft.com/office/drawing/2014/main" id="{AAB9E90B-90B2-BF45-9CA4-466D3B850E58}"/>
              </a:ext>
            </a:extLst>
          </p:cNvPr>
          <p:cNvSpPr txBox="1"/>
          <p:nvPr/>
        </p:nvSpPr>
        <p:spPr>
          <a:xfrm>
            <a:off x="168813" y="3949582"/>
            <a:ext cx="6246275" cy="187743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Contact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0250455-BACF-DE4E-916C-27390DCE8424}"/>
              </a:ext>
            </a:extLst>
          </p:cNvPr>
          <p:cNvSpPr txBox="1"/>
          <p:nvPr/>
        </p:nvSpPr>
        <p:spPr>
          <a:xfrm>
            <a:off x="8102111" y="1923149"/>
            <a:ext cx="2652329" cy="1015663"/>
          </a:xfrm>
          <a:prstGeom prst="rect">
            <a:avLst/>
          </a:prstGeom>
          <a:solidFill>
            <a:schemeClr val="bg1">
              <a:lumMod val="95000"/>
            </a:schemeClr>
          </a:solidFill>
          <a:ln w="28575">
            <a:solidFill>
              <a:srgbClr val="00A7DF"/>
            </a:solidFill>
          </a:ln>
        </p:spPr>
        <p:txBody>
          <a:bodyPr wrap="none" rtlCol="0">
            <a:spAutoFit/>
          </a:bodyPr>
          <a:lstStyle/>
          <a:p>
            <a:r>
              <a:rPr lang="en-US" sz="6000" b="1" dirty="0"/>
              <a:t> </a:t>
            </a:r>
            <a:r>
              <a:rPr lang="en-US" sz="6000" b="1" dirty="0">
                <a:latin typeface="Arial" panose="020B0604020202020204" pitchFamily="34" charset="0"/>
                <a:cs typeface="Arial" panose="020B0604020202020204" pitchFamily="34" charset="0"/>
              </a:rPr>
              <a:t>Q &amp; A </a:t>
            </a:r>
          </a:p>
        </p:txBody>
      </p:sp>
      <p:sp>
        <p:nvSpPr>
          <p:cNvPr id="11" name="Title 7">
            <a:extLst>
              <a:ext uri="{FF2B5EF4-FFF2-40B4-BE49-F238E27FC236}">
                <a16:creationId xmlns:a16="http://schemas.microsoft.com/office/drawing/2014/main" id="{FF71B3E9-D0A6-6748-986F-895434BB9629}"/>
              </a:ext>
            </a:extLst>
          </p:cNvPr>
          <p:cNvSpPr txBox="1">
            <a:spLocks/>
          </p:cNvSpPr>
          <p:nvPr/>
        </p:nvSpPr>
        <p:spPr>
          <a:xfrm>
            <a:off x="838200" y="45085"/>
            <a:ext cx="10515600" cy="1325563"/>
          </a:xfrm>
          <a:prstGeom prst="rect">
            <a:avLst/>
          </a:prstGeom>
        </p:spPr>
        <p:txBody>
          <a:bodyPr anchor="ctr"/>
          <a:lstStyle>
            <a:lvl1pPr algn="ctr" defTabSz="914400" rtl="0" eaLnBrk="1" latinLnBrk="0" hangingPunct="1">
              <a:lnSpc>
                <a:spcPct val="90000"/>
              </a:lnSpc>
              <a:spcBef>
                <a:spcPct val="0"/>
              </a:spcBef>
              <a:buNone/>
              <a:defRPr lang="en-US" sz="3600" b="1" kern="1200" smtClean="0">
                <a:solidFill>
                  <a:srgbClr val="00A7DF"/>
                </a:solidFill>
                <a:latin typeface="Arial" panose="020B0604020202020204" pitchFamily="34" charset="0"/>
                <a:ea typeface="+mj-ea"/>
                <a:cs typeface="Arial" panose="020B0604020202020204" pitchFamily="34" charset="0"/>
              </a:defRPr>
            </a:lvl1pPr>
          </a:lstStyle>
          <a:p>
            <a:r>
              <a:rPr lang="en-US" sz="4400" dirty="0"/>
              <a:t>Thank You!</a:t>
            </a:r>
          </a:p>
        </p:txBody>
      </p:sp>
      <p:cxnSp>
        <p:nvCxnSpPr>
          <p:cNvPr id="12" name="Straight Connector 11">
            <a:extLst>
              <a:ext uri="{FF2B5EF4-FFF2-40B4-BE49-F238E27FC236}">
                <a16:creationId xmlns:a16="http://schemas.microsoft.com/office/drawing/2014/main" id="{82520B0B-8537-834A-BFA1-B7C95B5576B1}"/>
              </a:ext>
            </a:extLst>
          </p:cNvPr>
          <p:cNvCxnSpPr>
            <a:cxnSpLocks/>
          </p:cNvCxnSpPr>
          <p:nvPr/>
        </p:nvCxnSpPr>
        <p:spPr>
          <a:xfrm>
            <a:off x="0" y="1187953"/>
            <a:ext cx="12192000"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353913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2B3B-6941-E545-BF0A-F04BF3D6638C}"/>
              </a:ext>
            </a:extLst>
          </p:cNvPr>
          <p:cNvSpPr>
            <a:spLocks noGrp="1"/>
          </p:cNvSpPr>
          <p:nvPr>
            <p:ph type="ctrTitle"/>
          </p:nvPr>
        </p:nvSpPr>
        <p:spPr/>
        <p:txBody>
          <a:bodyPr/>
          <a:lstStyle/>
          <a:p>
            <a:r>
              <a:rPr lang="en-US" dirty="0"/>
              <a:t>Supplemental Materials</a:t>
            </a:r>
          </a:p>
        </p:txBody>
      </p:sp>
      <p:sp>
        <p:nvSpPr>
          <p:cNvPr id="4" name="Subtitle 3">
            <a:extLst>
              <a:ext uri="{FF2B5EF4-FFF2-40B4-BE49-F238E27FC236}">
                <a16:creationId xmlns:a16="http://schemas.microsoft.com/office/drawing/2014/main" id="{05CCF14F-F252-B446-8952-6C34B62ED3B1}"/>
              </a:ext>
            </a:extLst>
          </p:cNvPr>
          <p:cNvSpPr>
            <a:spLocks noGrp="1"/>
          </p:cNvSpPr>
          <p:nvPr>
            <p:ph type="subTitle" idx="1"/>
          </p:nvPr>
        </p:nvSpPr>
        <p:spPr/>
        <p:txBody>
          <a:bodyPr/>
          <a:lstStyle/>
          <a:p>
            <a:endParaRPr lang="en-US" dirty="0"/>
          </a:p>
        </p:txBody>
      </p:sp>
      <p:sp>
        <p:nvSpPr>
          <p:cNvPr id="6" name="Slide Number Placeholder 5">
            <a:extLst>
              <a:ext uri="{FF2B5EF4-FFF2-40B4-BE49-F238E27FC236}">
                <a16:creationId xmlns:a16="http://schemas.microsoft.com/office/drawing/2014/main" id="{0F31E605-42DF-C243-8A21-C0BBEA1066FF}"/>
              </a:ext>
            </a:extLst>
          </p:cNvPr>
          <p:cNvSpPr>
            <a:spLocks noGrp="1"/>
          </p:cNvSpPr>
          <p:nvPr>
            <p:ph type="sldNum" sz="quarter" idx="12"/>
          </p:nvPr>
        </p:nvSpPr>
        <p:spPr/>
        <p:txBody>
          <a:bodyPr/>
          <a:lstStyle/>
          <a:p>
            <a:fld id="{17158FE8-31F3-BB4E-9DBE-0F0737558085}" type="slidenum">
              <a:rPr lang="en-US" smtClean="0"/>
              <a:t>33</a:t>
            </a:fld>
            <a:endParaRPr lang="en-US" dirty="0"/>
          </a:p>
        </p:txBody>
      </p:sp>
    </p:spTree>
    <p:extLst>
      <p:ext uri="{BB962C8B-B14F-4D97-AF65-F5344CB8AC3E}">
        <p14:creationId xmlns:p14="http://schemas.microsoft.com/office/powerpoint/2010/main" val="17202798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0F4D5-2750-6BFF-F3DD-623958A7D680}"/>
              </a:ext>
            </a:extLst>
          </p:cNvPr>
          <p:cNvSpPr>
            <a:spLocks noGrp="1"/>
          </p:cNvSpPr>
          <p:nvPr>
            <p:ph type="title"/>
          </p:nvPr>
        </p:nvSpPr>
        <p:spPr>
          <a:xfrm>
            <a:off x="469895" y="183100"/>
            <a:ext cx="11252210" cy="1187952"/>
          </a:xfrm>
        </p:spPr>
        <p:txBody>
          <a:bodyPr/>
          <a:lstStyle/>
          <a:p>
            <a:r>
              <a:rPr lang="en-US" dirty="0"/>
              <a:t>Barriers Identified by Outreach Interviews</a:t>
            </a:r>
            <a:br>
              <a:rPr lang="en-US" dirty="0"/>
            </a:br>
            <a:endParaRPr lang="en-US" dirty="0"/>
          </a:p>
        </p:txBody>
      </p:sp>
      <p:sp>
        <p:nvSpPr>
          <p:cNvPr id="3" name="Slide Number Placeholder 2">
            <a:extLst>
              <a:ext uri="{FF2B5EF4-FFF2-40B4-BE49-F238E27FC236}">
                <a16:creationId xmlns:a16="http://schemas.microsoft.com/office/drawing/2014/main" id="{92020AB8-B01B-BF4C-B4A2-2753DFE2F531}"/>
              </a:ext>
            </a:extLst>
          </p:cNvPr>
          <p:cNvSpPr>
            <a:spLocks noGrp="1"/>
          </p:cNvSpPr>
          <p:nvPr>
            <p:ph type="sldNum" sz="quarter" idx="12"/>
          </p:nvPr>
        </p:nvSpPr>
        <p:spPr/>
        <p:txBody>
          <a:bodyPr/>
          <a:lstStyle/>
          <a:p>
            <a:fld id="{60BCB258-124A-4017-9814-FEFA4F8679C6}" type="slidenum">
              <a:rPr lang="en-US" smtClean="0"/>
              <a:pPr/>
              <a:t>34</a:t>
            </a:fld>
            <a:endParaRPr lang="en-US" dirty="0"/>
          </a:p>
        </p:txBody>
      </p:sp>
      <p:graphicFrame>
        <p:nvGraphicFramePr>
          <p:cNvPr id="4" name="Table 3">
            <a:extLst>
              <a:ext uri="{FF2B5EF4-FFF2-40B4-BE49-F238E27FC236}">
                <a16:creationId xmlns:a16="http://schemas.microsoft.com/office/drawing/2014/main" id="{3D6BC058-DE45-1A12-2D21-8C1BC3F45043}"/>
              </a:ext>
            </a:extLst>
          </p:cNvPr>
          <p:cNvGraphicFramePr>
            <a:graphicFrameLocks noGrp="1"/>
          </p:cNvGraphicFramePr>
          <p:nvPr>
            <p:extLst>
              <p:ext uri="{D42A27DB-BD31-4B8C-83A1-F6EECF244321}">
                <p14:modId xmlns:p14="http://schemas.microsoft.com/office/powerpoint/2010/main" val="2369848334"/>
              </p:ext>
            </p:extLst>
          </p:nvPr>
        </p:nvGraphicFramePr>
        <p:xfrm>
          <a:off x="975359" y="1371052"/>
          <a:ext cx="9247164" cy="4802198"/>
        </p:xfrm>
        <a:graphic>
          <a:graphicData uri="http://schemas.openxmlformats.org/drawingml/2006/table">
            <a:tbl>
              <a:tblPr firstRow="1" bandRow="1">
                <a:tableStyleId>{7DF18680-E054-41AD-8BC1-D1AEF772440D}</a:tableStyleId>
              </a:tblPr>
              <a:tblGrid>
                <a:gridCol w="2088983">
                  <a:extLst>
                    <a:ext uri="{9D8B030D-6E8A-4147-A177-3AD203B41FA5}">
                      <a16:colId xmlns:a16="http://schemas.microsoft.com/office/drawing/2014/main" val="3558725846"/>
                    </a:ext>
                  </a:extLst>
                </a:gridCol>
                <a:gridCol w="7158181">
                  <a:extLst>
                    <a:ext uri="{9D8B030D-6E8A-4147-A177-3AD203B41FA5}">
                      <a16:colId xmlns:a16="http://schemas.microsoft.com/office/drawing/2014/main" val="3262835067"/>
                    </a:ext>
                  </a:extLst>
                </a:gridCol>
              </a:tblGrid>
              <a:tr h="485373">
                <a:tc>
                  <a:txBody>
                    <a:bodyPr/>
                    <a:lstStyle/>
                    <a:p>
                      <a:pPr marL="0" marR="0" algn="ctr">
                        <a:lnSpc>
                          <a:spcPct val="107000"/>
                        </a:lnSpc>
                        <a:spcBef>
                          <a:spcPts val="0"/>
                        </a:spcBef>
                        <a:spcAft>
                          <a:spcPts val="0"/>
                        </a:spcAft>
                      </a:pPr>
                      <a:r>
                        <a:rPr lang="en-US" sz="2600" dirty="0">
                          <a:effectLst/>
                        </a:rPr>
                        <a:t>Barrier</a:t>
                      </a:r>
                      <a:endParaRPr lang="en-US" sz="2600" dirty="0">
                        <a:effectLst/>
                        <a:latin typeface="+mn-lt"/>
                        <a:ea typeface="Calibri" panose="020F0502020204030204" pitchFamily="34" charset="0"/>
                        <a:cs typeface="Arial" panose="020B0604020202020204" pitchFamily="34" charset="0"/>
                      </a:endParaRPr>
                    </a:p>
                  </a:txBody>
                  <a:tcPr marL="13281" marR="1328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600" dirty="0">
                          <a:effectLst/>
                        </a:rPr>
                        <a:t>Description</a:t>
                      </a:r>
                      <a:endParaRPr lang="en-US" sz="2600" dirty="0">
                        <a:effectLst/>
                        <a:latin typeface="+mn-lt"/>
                        <a:ea typeface="Calibri" panose="020F0502020204030204" pitchFamily="34" charset="0"/>
                        <a:cs typeface="Arial" panose="020B0604020202020204" pitchFamily="34" charset="0"/>
                      </a:endParaRPr>
                    </a:p>
                  </a:txBody>
                  <a:tcPr marL="13281" marR="1328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4971330"/>
                  </a:ext>
                </a:extLst>
              </a:tr>
              <a:tr h="453758">
                <a:tc>
                  <a:txBody>
                    <a:bodyPr/>
                    <a:lstStyle/>
                    <a:p>
                      <a:pPr marL="0" marR="0" algn="ctr">
                        <a:lnSpc>
                          <a:spcPct val="107000"/>
                        </a:lnSpc>
                        <a:spcBef>
                          <a:spcPts val="0"/>
                        </a:spcBef>
                        <a:spcAft>
                          <a:spcPts val="0"/>
                        </a:spcAft>
                      </a:pPr>
                      <a:r>
                        <a:rPr lang="en-US" sz="1900" dirty="0">
                          <a:solidFill>
                            <a:schemeClr val="tx1"/>
                          </a:solidFill>
                          <a:effectLst/>
                        </a:rPr>
                        <a:t>HOA Related</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8125" marR="0" lvl="1" indent="0" algn="l">
                        <a:lnSpc>
                          <a:spcPct val="107000"/>
                        </a:lnSpc>
                        <a:spcBef>
                          <a:spcPts val="0"/>
                        </a:spcBef>
                        <a:spcAft>
                          <a:spcPts val="0"/>
                        </a:spcAft>
                        <a:tabLst/>
                      </a:pPr>
                      <a:r>
                        <a:rPr lang="en-US" sz="1900" dirty="0">
                          <a:solidFill>
                            <a:schemeClr val="tx1"/>
                          </a:solidFill>
                          <a:effectLst/>
                        </a:rPr>
                        <a:t>Decision-maker alignment and bylaw restrictions </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0261958"/>
                  </a:ext>
                </a:extLst>
              </a:tr>
              <a:tr h="623813">
                <a:tc>
                  <a:txBody>
                    <a:bodyPr/>
                    <a:lstStyle/>
                    <a:p>
                      <a:pPr marL="0" marR="0" algn="ctr">
                        <a:lnSpc>
                          <a:spcPct val="107000"/>
                        </a:lnSpc>
                        <a:spcBef>
                          <a:spcPts val="0"/>
                        </a:spcBef>
                        <a:spcAft>
                          <a:spcPts val="0"/>
                        </a:spcAft>
                      </a:pPr>
                      <a:r>
                        <a:rPr lang="en-US" sz="1900" dirty="0">
                          <a:solidFill>
                            <a:schemeClr val="tx1"/>
                          </a:solidFill>
                          <a:effectLst/>
                        </a:rPr>
                        <a:t>Information and Education</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8125" marR="0" lvl="1" indent="0" algn="l">
                        <a:lnSpc>
                          <a:spcPct val="107000"/>
                        </a:lnSpc>
                        <a:spcBef>
                          <a:spcPts val="0"/>
                        </a:spcBef>
                        <a:spcAft>
                          <a:spcPts val="0"/>
                        </a:spcAft>
                        <a:tabLst/>
                      </a:pPr>
                      <a:r>
                        <a:rPr lang="en-US" sz="1900" dirty="0">
                          <a:solidFill>
                            <a:schemeClr val="tx1"/>
                          </a:solidFill>
                          <a:effectLst/>
                        </a:rPr>
                        <a:t>Assumptions, misinformation, and lack of awareness limits interest in EV charger investment</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1784386"/>
                  </a:ext>
                </a:extLst>
              </a:tr>
              <a:tr h="452035">
                <a:tc>
                  <a:txBody>
                    <a:bodyPr/>
                    <a:lstStyle/>
                    <a:p>
                      <a:pPr marL="0" marR="0" algn="ctr">
                        <a:lnSpc>
                          <a:spcPct val="107000"/>
                        </a:lnSpc>
                        <a:spcBef>
                          <a:spcPts val="0"/>
                        </a:spcBef>
                        <a:spcAft>
                          <a:spcPts val="0"/>
                        </a:spcAft>
                      </a:pPr>
                      <a:r>
                        <a:rPr lang="en-US" sz="1900" dirty="0">
                          <a:solidFill>
                            <a:schemeClr val="tx1"/>
                          </a:solidFill>
                          <a:effectLst/>
                        </a:rPr>
                        <a:t>Space Limitation</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8125" marR="0" lvl="1" indent="0" algn="l">
                        <a:lnSpc>
                          <a:spcPct val="107000"/>
                        </a:lnSpc>
                        <a:spcBef>
                          <a:spcPts val="0"/>
                        </a:spcBef>
                        <a:spcAft>
                          <a:spcPts val="0"/>
                        </a:spcAft>
                        <a:tabLst/>
                      </a:pPr>
                      <a:r>
                        <a:rPr lang="en-US" sz="1900" dirty="0">
                          <a:solidFill>
                            <a:schemeClr val="tx1"/>
                          </a:solidFill>
                          <a:effectLst/>
                        </a:rPr>
                        <a:t>No excess parking spots and/or deeded spots</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4787607"/>
                  </a:ext>
                </a:extLst>
              </a:tr>
              <a:tr h="412387">
                <a:tc>
                  <a:txBody>
                    <a:bodyPr/>
                    <a:lstStyle/>
                    <a:p>
                      <a:pPr marL="0" marR="0" algn="ctr">
                        <a:lnSpc>
                          <a:spcPct val="107000"/>
                        </a:lnSpc>
                        <a:spcBef>
                          <a:spcPts val="0"/>
                        </a:spcBef>
                        <a:spcAft>
                          <a:spcPts val="0"/>
                        </a:spcAft>
                      </a:pPr>
                      <a:r>
                        <a:rPr lang="en-US" sz="1900" dirty="0">
                          <a:solidFill>
                            <a:schemeClr val="tx1"/>
                          </a:solidFill>
                          <a:effectLst/>
                        </a:rPr>
                        <a:t>O&amp;M Costs</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8125" marR="0" lvl="1" indent="0" algn="l">
                        <a:lnSpc>
                          <a:spcPct val="107000"/>
                        </a:lnSpc>
                        <a:spcBef>
                          <a:spcPts val="0"/>
                        </a:spcBef>
                        <a:spcAft>
                          <a:spcPts val="0"/>
                        </a:spcAft>
                        <a:tabLst/>
                      </a:pPr>
                      <a:r>
                        <a:rPr lang="en-US" sz="1900" dirty="0">
                          <a:solidFill>
                            <a:schemeClr val="tx1"/>
                          </a:solidFill>
                          <a:effectLst/>
                        </a:rPr>
                        <a:t>Cellular networking, data subscription, and transaction fees</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972757"/>
                  </a:ext>
                </a:extLst>
              </a:tr>
              <a:tr h="452035">
                <a:tc>
                  <a:txBody>
                    <a:bodyPr/>
                    <a:lstStyle/>
                    <a:p>
                      <a:pPr marL="0" marR="0" algn="ctr">
                        <a:lnSpc>
                          <a:spcPct val="107000"/>
                        </a:lnSpc>
                        <a:spcBef>
                          <a:spcPts val="0"/>
                        </a:spcBef>
                        <a:spcAft>
                          <a:spcPts val="0"/>
                        </a:spcAft>
                      </a:pPr>
                      <a:r>
                        <a:rPr lang="en-US" sz="1900" dirty="0">
                          <a:solidFill>
                            <a:schemeClr val="tx1"/>
                          </a:solidFill>
                          <a:effectLst/>
                        </a:rPr>
                        <a:t>Installation Cost</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8125" marR="0" lvl="1" indent="0" algn="l">
                        <a:lnSpc>
                          <a:spcPct val="107000"/>
                        </a:lnSpc>
                        <a:spcBef>
                          <a:spcPts val="0"/>
                        </a:spcBef>
                        <a:spcAft>
                          <a:spcPts val="0"/>
                        </a:spcAft>
                        <a:tabLst/>
                      </a:pPr>
                      <a:r>
                        <a:rPr lang="en-US" sz="1900" dirty="0">
                          <a:solidFill>
                            <a:schemeClr val="tx1"/>
                          </a:solidFill>
                          <a:effectLst/>
                        </a:rPr>
                        <a:t>Equipment acquisition, permits, engineering and planning, construction</a:t>
                      </a:r>
                      <a:endParaRPr lang="en-US" sz="1900" dirty="0">
                        <a:solidFill>
                          <a:schemeClr val="tx1"/>
                        </a:solidFill>
                        <a:effectLst/>
                        <a:latin typeface="+mn-lt"/>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3220331"/>
                  </a:ext>
                </a:extLst>
              </a:tr>
              <a:tr h="592836">
                <a:tc>
                  <a:txBody>
                    <a:bodyPr/>
                    <a:lstStyle/>
                    <a:p>
                      <a:pPr marL="0" marR="0" algn="ctr">
                        <a:lnSpc>
                          <a:spcPct val="107000"/>
                        </a:lnSpc>
                        <a:spcBef>
                          <a:spcPts val="0"/>
                        </a:spcBef>
                        <a:spcAft>
                          <a:spcPts val="0"/>
                        </a:spcAft>
                      </a:pPr>
                      <a:r>
                        <a:rPr lang="en-US" sz="1900" dirty="0">
                          <a:solidFill>
                            <a:schemeClr val="tx1"/>
                          </a:solidFill>
                          <a:effectLst/>
                        </a:rPr>
                        <a:t>Electrical Related</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8125" marR="0" lvl="1" indent="0" algn="l">
                        <a:lnSpc>
                          <a:spcPct val="107000"/>
                        </a:lnSpc>
                        <a:spcBef>
                          <a:spcPts val="0"/>
                        </a:spcBef>
                        <a:spcAft>
                          <a:spcPts val="0"/>
                        </a:spcAft>
                        <a:tabLst/>
                      </a:pPr>
                      <a:r>
                        <a:rPr lang="en-US" sz="1900" dirty="0">
                          <a:solidFill>
                            <a:schemeClr val="tx1"/>
                          </a:solidFill>
                          <a:effectLst/>
                        </a:rPr>
                        <a:t>Adding electrical circuit and conduits, performing load studies, upgrading electrical panel or service, utility delays</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508514"/>
                  </a:ext>
                </a:extLst>
              </a:tr>
              <a:tr h="592836">
                <a:tc>
                  <a:txBody>
                    <a:bodyPr/>
                    <a:lstStyle/>
                    <a:p>
                      <a:pPr marL="0" marR="0" algn="ctr">
                        <a:lnSpc>
                          <a:spcPct val="107000"/>
                        </a:lnSpc>
                        <a:spcBef>
                          <a:spcPts val="0"/>
                        </a:spcBef>
                        <a:spcAft>
                          <a:spcPts val="0"/>
                        </a:spcAft>
                      </a:pPr>
                      <a:r>
                        <a:rPr lang="en-US" sz="1900" dirty="0">
                          <a:solidFill>
                            <a:schemeClr val="tx1"/>
                          </a:solidFill>
                          <a:effectLst/>
                          <a:latin typeface="+mn-lt"/>
                          <a:ea typeface="Calibri" panose="020F0502020204030204" pitchFamily="34" charset="0"/>
                          <a:cs typeface="Arial" panose="020B0604020202020204" pitchFamily="34" charset="0"/>
                        </a:rPr>
                        <a:t>Usage</a:t>
                      </a: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8125" marR="0" lvl="1" indent="0" algn="l">
                        <a:lnSpc>
                          <a:spcPct val="107000"/>
                        </a:lnSpc>
                        <a:spcBef>
                          <a:spcPts val="0"/>
                        </a:spcBef>
                        <a:spcAft>
                          <a:spcPts val="0"/>
                        </a:spcAft>
                        <a:buFontTx/>
                        <a:buNone/>
                        <a:tabLst/>
                      </a:pPr>
                      <a:r>
                        <a:rPr lang="en-US" sz="1900" dirty="0">
                          <a:solidFill>
                            <a:schemeClr val="tx1"/>
                          </a:solidFill>
                          <a:effectLst/>
                        </a:rPr>
                        <a:t>Unsecured parking allows non-resident charger use</a:t>
                      </a:r>
                    </a:p>
                    <a:p>
                      <a:pPr marL="238125" marR="0" lvl="1" indent="0" algn="l">
                        <a:lnSpc>
                          <a:spcPct val="107000"/>
                        </a:lnSpc>
                        <a:spcBef>
                          <a:spcPts val="0"/>
                        </a:spcBef>
                        <a:spcAft>
                          <a:spcPts val="0"/>
                        </a:spcAft>
                        <a:buFontTx/>
                        <a:buNone/>
                        <a:tabLst/>
                      </a:pPr>
                      <a:r>
                        <a:rPr lang="en-US" sz="1900" dirty="0">
                          <a:solidFill>
                            <a:schemeClr val="tx1"/>
                          </a:solidFill>
                          <a:effectLst/>
                        </a:rPr>
                        <a:t>No incentive to move after finished--no idle fees</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1842981"/>
                  </a:ext>
                </a:extLst>
              </a:tr>
              <a:tr h="557081">
                <a:tc>
                  <a:txBody>
                    <a:bodyPr/>
                    <a:lstStyle/>
                    <a:p>
                      <a:pPr marL="0" marR="0" algn="ctr">
                        <a:lnSpc>
                          <a:spcPct val="107000"/>
                        </a:lnSpc>
                        <a:spcBef>
                          <a:spcPts val="0"/>
                        </a:spcBef>
                        <a:spcAft>
                          <a:spcPts val="0"/>
                        </a:spcAft>
                      </a:pPr>
                      <a:r>
                        <a:rPr lang="en-US" sz="1900" dirty="0">
                          <a:solidFill>
                            <a:schemeClr val="tx1"/>
                          </a:solidFill>
                          <a:effectLst/>
                        </a:rPr>
                        <a:t>Network Signal</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8125" marR="0" lvl="1" indent="0" algn="l">
                        <a:lnSpc>
                          <a:spcPct val="107000"/>
                        </a:lnSpc>
                        <a:spcBef>
                          <a:spcPts val="0"/>
                        </a:spcBef>
                        <a:spcAft>
                          <a:spcPts val="0"/>
                        </a:spcAft>
                        <a:tabLst/>
                      </a:pPr>
                      <a:r>
                        <a:rPr lang="en-US" sz="1900" dirty="0">
                          <a:solidFill>
                            <a:schemeClr val="tx1"/>
                          </a:solidFill>
                          <a:effectLst/>
                        </a:rPr>
                        <a:t>Weak internet signal in garages</a:t>
                      </a:r>
                      <a:endParaRPr lang="en-US" sz="1900" dirty="0">
                        <a:solidFill>
                          <a:schemeClr val="tx1"/>
                        </a:solidFill>
                        <a:effectLst/>
                        <a:latin typeface="+mn-lt"/>
                        <a:ea typeface="Calibri" panose="020F0502020204030204" pitchFamily="34" charset="0"/>
                        <a:cs typeface="Arial" panose="020B0604020202020204" pitchFamily="34" charset="0"/>
                      </a:endParaRPr>
                    </a:p>
                  </a:txBody>
                  <a:tcPr marL="13281" marR="13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9506393"/>
                  </a:ext>
                </a:extLst>
              </a:tr>
            </a:tbl>
          </a:graphicData>
        </a:graphic>
      </p:graphicFrame>
    </p:spTree>
    <p:extLst>
      <p:ext uri="{BB962C8B-B14F-4D97-AF65-F5344CB8AC3E}">
        <p14:creationId xmlns:p14="http://schemas.microsoft.com/office/powerpoint/2010/main" val="3097479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0C90-2B8E-5146-9935-E5DBC46E642D}"/>
              </a:ext>
            </a:extLst>
          </p:cNvPr>
          <p:cNvSpPr>
            <a:spLocks noGrp="1"/>
          </p:cNvSpPr>
          <p:nvPr>
            <p:ph type="title"/>
          </p:nvPr>
        </p:nvSpPr>
        <p:spPr/>
        <p:txBody>
          <a:bodyPr/>
          <a:lstStyle/>
          <a:p>
            <a:r>
              <a:rPr lang="en-US" dirty="0"/>
              <a:t>Technology Demonstration Summary</a:t>
            </a:r>
          </a:p>
        </p:txBody>
      </p:sp>
      <p:sp>
        <p:nvSpPr>
          <p:cNvPr id="3" name="Slide Number Placeholder 2">
            <a:extLst>
              <a:ext uri="{FF2B5EF4-FFF2-40B4-BE49-F238E27FC236}">
                <a16:creationId xmlns:a16="http://schemas.microsoft.com/office/drawing/2014/main" id="{339048D6-6FC3-6944-BF50-C38A0C7DF80F}"/>
              </a:ext>
            </a:extLst>
          </p:cNvPr>
          <p:cNvSpPr>
            <a:spLocks noGrp="1"/>
          </p:cNvSpPr>
          <p:nvPr>
            <p:ph type="sldNum" sz="quarter" idx="12"/>
          </p:nvPr>
        </p:nvSpPr>
        <p:spPr/>
        <p:txBody>
          <a:bodyPr/>
          <a:lstStyle/>
          <a:p>
            <a:fld id="{60BCB258-124A-4017-9814-FEFA4F8679C6}" type="slidenum">
              <a:rPr lang="en-US" smtClean="0"/>
              <a:t>35</a:t>
            </a:fld>
            <a:endParaRPr lang="en-US" dirty="0"/>
          </a:p>
        </p:txBody>
      </p:sp>
      <p:pic>
        <p:nvPicPr>
          <p:cNvPr id="4" name="Picture 3">
            <a:extLst>
              <a:ext uri="{FF2B5EF4-FFF2-40B4-BE49-F238E27FC236}">
                <a16:creationId xmlns:a16="http://schemas.microsoft.com/office/drawing/2014/main" id="{8B2C0091-DED6-DC43-8A30-9E36C5F442E5}"/>
              </a:ext>
            </a:extLst>
          </p:cNvPr>
          <p:cNvPicPr>
            <a:picLocks noChangeAspect="1"/>
          </p:cNvPicPr>
          <p:nvPr/>
        </p:nvPicPr>
        <p:blipFill>
          <a:blip r:embed="rId2"/>
          <a:stretch>
            <a:fillRect/>
          </a:stretch>
        </p:blipFill>
        <p:spPr>
          <a:xfrm>
            <a:off x="0" y="1624426"/>
            <a:ext cx="12192000" cy="3609148"/>
          </a:xfrm>
          <a:prstGeom prst="rect">
            <a:avLst/>
          </a:prstGeom>
        </p:spPr>
      </p:pic>
    </p:spTree>
    <p:extLst>
      <p:ext uri="{BB962C8B-B14F-4D97-AF65-F5344CB8AC3E}">
        <p14:creationId xmlns:p14="http://schemas.microsoft.com/office/powerpoint/2010/main" val="3703551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0F5A10-A41C-4A29-702D-53C4996991F6}"/>
              </a:ext>
            </a:extLst>
          </p:cNvPr>
          <p:cNvPicPr>
            <a:picLocks noChangeAspect="1"/>
          </p:cNvPicPr>
          <p:nvPr/>
        </p:nvPicPr>
        <p:blipFill rotWithShape="1">
          <a:blip r:embed="rId3"/>
          <a:srcRect t="15025"/>
          <a:stretch/>
        </p:blipFill>
        <p:spPr>
          <a:xfrm>
            <a:off x="906317" y="1256236"/>
            <a:ext cx="10379366" cy="5630101"/>
          </a:xfrm>
          <a:prstGeom prst="rect">
            <a:avLst/>
          </a:prstGeom>
        </p:spPr>
      </p:pic>
      <p:sp>
        <p:nvSpPr>
          <p:cNvPr id="7" name="Slide Number Placeholder 8">
            <a:extLst>
              <a:ext uri="{FF2B5EF4-FFF2-40B4-BE49-F238E27FC236}">
                <a16:creationId xmlns:a16="http://schemas.microsoft.com/office/drawing/2014/main" id="{8F3F9A1C-2795-B04A-8D24-37E822936FEA}"/>
              </a:ext>
            </a:extLst>
          </p:cNvPr>
          <p:cNvSpPr txBox="1">
            <a:spLocks/>
          </p:cNvSpPr>
          <p:nvPr/>
        </p:nvSpPr>
        <p:spPr>
          <a:xfrm>
            <a:off x="278536" y="6351105"/>
            <a:ext cx="2743200" cy="365125"/>
          </a:xfrm>
          <a:prstGeom prst="rect">
            <a:avLst/>
          </a:prstGeom>
        </p:spPr>
        <p:txBody>
          <a:bodyPr/>
          <a:lstStyle>
            <a:defPPr>
              <a:defRPr lang="en-US"/>
            </a:defPPr>
            <a:lvl1pPr marL="0" algn="l" defTabSz="914400" rtl="0" eaLnBrk="1" latinLnBrk="0" hangingPunct="1">
              <a:defRPr sz="1800" kern="1200">
                <a:solidFill>
                  <a:srgbClr val="607A8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BCB258-124A-4017-9814-FEFA4F8679C6}" type="slidenum">
              <a:rPr lang="en-US" smtClean="0"/>
              <a:pPr/>
              <a:t>36</a:t>
            </a:fld>
            <a:endParaRPr lang="en-US" dirty="0"/>
          </a:p>
        </p:txBody>
      </p:sp>
      <p:pic>
        <p:nvPicPr>
          <p:cNvPr id="8" name="Picture 7">
            <a:extLst>
              <a:ext uri="{FF2B5EF4-FFF2-40B4-BE49-F238E27FC236}">
                <a16:creationId xmlns:a16="http://schemas.microsoft.com/office/drawing/2014/main" id="{DCA77AAB-5A06-464D-930A-B6CA4D83D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1361" y="6438253"/>
            <a:ext cx="1704439" cy="277977"/>
          </a:xfrm>
          <a:prstGeom prst="rect">
            <a:avLst/>
          </a:prstGeom>
        </p:spPr>
      </p:pic>
      <p:sp>
        <p:nvSpPr>
          <p:cNvPr id="9" name="Title 7">
            <a:extLst>
              <a:ext uri="{FF2B5EF4-FFF2-40B4-BE49-F238E27FC236}">
                <a16:creationId xmlns:a16="http://schemas.microsoft.com/office/drawing/2014/main" id="{824F2882-C6EF-6042-89F6-BF7EB9316941}"/>
              </a:ext>
            </a:extLst>
          </p:cNvPr>
          <p:cNvSpPr txBox="1">
            <a:spLocks/>
          </p:cNvSpPr>
          <p:nvPr/>
        </p:nvSpPr>
        <p:spPr>
          <a:xfrm>
            <a:off x="838200" y="102757"/>
            <a:ext cx="10515600" cy="915088"/>
          </a:xfrm>
          <a:prstGeom prst="rect">
            <a:avLst/>
          </a:prstGeom>
        </p:spPr>
        <p:txBody>
          <a:bodyPr anchor="ctr"/>
          <a:lstStyle>
            <a:lvl1pPr algn="ctr" defTabSz="914400" rtl="0" eaLnBrk="1" latinLnBrk="0" hangingPunct="1">
              <a:lnSpc>
                <a:spcPct val="90000"/>
              </a:lnSpc>
              <a:spcBef>
                <a:spcPct val="0"/>
              </a:spcBef>
              <a:buNone/>
              <a:defRPr lang="en-US" sz="3600" b="1" kern="1200" smtClean="0">
                <a:solidFill>
                  <a:srgbClr val="00A7DF"/>
                </a:solidFill>
                <a:latin typeface="Arial" panose="020B0604020202020204" pitchFamily="34" charset="0"/>
                <a:ea typeface="+mj-ea"/>
                <a:cs typeface="Arial" panose="020B0604020202020204" pitchFamily="34" charset="0"/>
              </a:defRPr>
            </a:lvl1pPr>
          </a:lstStyle>
          <a:p>
            <a:r>
              <a:rPr lang="en-US" dirty="0"/>
              <a:t>Types of Electrical Vehicle Charging</a:t>
            </a:r>
          </a:p>
        </p:txBody>
      </p:sp>
      <p:cxnSp>
        <p:nvCxnSpPr>
          <p:cNvPr id="10" name="Straight Connector 9">
            <a:extLst>
              <a:ext uri="{FF2B5EF4-FFF2-40B4-BE49-F238E27FC236}">
                <a16:creationId xmlns:a16="http://schemas.microsoft.com/office/drawing/2014/main" id="{35753F50-4DB9-094C-9650-D6B8BE716217}"/>
              </a:ext>
            </a:extLst>
          </p:cNvPr>
          <p:cNvCxnSpPr>
            <a:cxnSpLocks/>
          </p:cNvCxnSpPr>
          <p:nvPr/>
        </p:nvCxnSpPr>
        <p:spPr>
          <a:xfrm>
            <a:off x="0" y="1187953"/>
            <a:ext cx="12192000"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523542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905BF-CC47-4775-B31F-38FE25E7702C}"/>
              </a:ext>
            </a:extLst>
          </p:cNvPr>
          <p:cNvPicPr/>
          <p:nvPr/>
        </p:nvPicPr>
        <p:blipFill>
          <a:blip r:embed="rId2">
            <a:extLst>
              <a:ext uri="{28A0092B-C50C-407E-A947-70E740481C1C}">
                <a14:useLocalDpi xmlns:a14="http://schemas.microsoft.com/office/drawing/2010/main" val="0"/>
              </a:ext>
            </a:extLst>
          </a:blip>
          <a:stretch>
            <a:fillRect/>
          </a:stretch>
        </p:blipFill>
        <p:spPr>
          <a:xfrm>
            <a:off x="7042467" y="2914504"/>
            <a:ext cx="5149533" cy="3472494"/>
          </a:xfrm>
          <a:prstGeom prst="rect">
            <a:avLst/>
          </a:prstGeom>
        </p:spPr>
      </p:pic>
      <p:pic>
        <p:nvPicPr>
          <p:cNvPr id="5" name="Picture 4">
            <a:extLst>
              <a:ext uri="{FF2B5EF4-FFF2-40B4-BE49-F238E27FC236}">
                <a16:creationId xmlns:a16="http://schemas.microsoft.com/office/drawing/2014/main" id="{890463B4-17F4-4B9F-8696-42D5A105D460}"/>
              </a:ext>
            </a:extLst>
          </p:cNvPr>
          <p:cNvPicPr/>
          <p:nvPr/>
        </p:nvPicPr>
        <p:blipFill>
          <a:blip r:embed="rId3">
            <a:extLst>
              <a:ext uri="{28A0092B-C50C-407E-A947-70E740481C1C}">
                <a14:useLocalDpi xmlns:a14="http://schemas.microsoft.com/office/drawing/2010/main" val="0"/>
              </a:ext>
            </a:extLst>
          </a:blip>
          <a:stretch>
            <a:fillRect/>
          </a:stretch>
        </p:blipFill>
        <p:spPr>
          <a:xfrm>
            <a:off x="53206" y="2442785"/>
            <a:ext cx="5950018" cy="4278689"/>
          </a:xfrm>
          <a:prstGeom prst="rect">
            <a:avLst/>
          </a:prstGeom>
        </p:spPr>
      </p:pic>
      <p:sp>
        <p:nvSpPr>
          <p:cNvPr id="3" name="Vertical Text Placeholder 2">
            <a:extLst>
              <a:ext uri="{FF2B5EF4-FFF2-40B4-BE49-F238E27FC236}">
                <a16:creationId xmlns:a16="http://schemas.microsoft.com/office/drawing/2014/main" id="{9B92204C-1A74-254E-B9A8-7A26063D182B}"/>
              </a:ext>
            </a:extLst>
          </p:cNvPr>
          <p:cNvSpPr>
            <a:spLocks noGrp="1"/>
          </p:cNvSpPr>
          <p:nvPr>
            <p:ph type="body" orient="vert" idx="4294967295"/>
          </p:nvPr>
        </p:nvSpPr>
        <p:spPr>
          <a:xfrm>
            <a:off x="343988" y="1316233"/>
            <a:ext cx="6308725" cy="1771650"/>
          </a:xfrm>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10-20 kWh/ session typical</a:t>
            </a:r>
          </a:p>
          <a:p>
            <a:r>
              <a:rPr lang="en-US" dirty="0">
                <a:latin typeface="Arial" panose="020B0604020202020204" pitchFamily="34" charset="0"/>
                <a:cs typeface="Arial" panose="020B0604020202020204" pitchFamily="34" charset="0"/>
              </a:rPr>
              <a:t>Up 5 sessions/day, 1-2 typical</a:t>
            </a:r>
          </a:p>
          <a:p>
            <a:r>
              <a:rPr lang="en-US" dirty="0">
                <a:latin typeface="Arial" panose="020B0604020202020204" pitchFamily="34" charset="0"/>
                <a:cs typeface="Arial" panose="020B0604020202020204" pitchFamily="34" charset="0"/>
              </a:rPr>
              <a:t>2-4 hours/session, plus overnight</a:t>
            </a:r>
          </a:p>
        </p:txBody>
      </p:sp>
      <p:pic>
        <p:nvPicPr>
          <p:cNvPr id="6" name="Picture 5">
            <a:extLst>
              <a:ext uri="{FF2B5EF4-FFF2-40B4-BE49-F238E27FC236}">
                <a16:creationId xmlns:a16="http://schemas.microsoft.com/office/drawing/2014/main" id="{E27BBA93-11C8-40D8-A0E4-8B5278ECA7D2}"/>
              </a:ext>
            </a:extLst>
          </p:cNvPr>
          <p:cNvPicPr/>
          <p:nvPr/>
        </p:nvPicPr>
        <p:blipFill>
          <a:blip r:embed="rId4">
            <a:extLst>
              <a:ext uri="{28A0092B-C50C-407E-A947-70E740481C1C}">
                <a14:useLocalDpi xmlns:a14="http://schemas.microsoft.com/office/drawing/2010/main" val="0"/>
              </a:ext>
            </a:extLst>
          </a:blip>
          <a:stretch>
            <a:fillRect/>
          </a:stretch>
        </p:blipFill>
        <p:spPr>
          <a:xfrm>
            <a:off x="7042467" y="189702"/>
            <a:ext cx="5149533" cy="2879725"/>
          </a:xfrm>
          <a:prstGeom prst="rect">
            <a:avLst/>
          </a:prstGeom>
        </p:spPr>
      </p:pic>
      <p:cxnSp>
        <p:nvCxnSpPr>
          <p:cNvPr id="8" name="Straight Connector 7">
            <a:extLst>
              <a:ext uri="{FF2B5EF4-FFF2-40B4-BE49-F238E27FC236}">
                <a16:creationId xmlns:a16="http://schemas.microsoft.com/office/drawing/2014/main" id="{14B708C4-377F-244B-91B2-650E03537D3B}"/>
              </a:ext>
            </a:extLst>
          </p:cNvPr>
          <p:cNvCxnSpPr>
            <a:cxnSpLocks/>
          </p:cNvCxnSpPr>
          <p:nvPr/>
        </p:nvCxnSpPr>
        <p:spPr>
          <a:xfrm>
            <a:off x="0" y="1014106"/>
            <a:ext cx="6842234" cy="0"/>
          </a:xfrm>
          <a:prstGeom prst="line">
            <a:avLst/>
          </a:prstGeom>
          <a:ln w="76200">
            <a:solidFill>
              <a:srgbClr val="607A8C"/>
            </a:solidFill>
          </a:ln>
        </p:spPr>
        <p:style>
          <a:lnRef idx="3">
            <a:schemeClr val="accent5"/>
          </a:lnRef>
          <a:fillRef idx="0">
            <a:schemeClr val="accent5"/>
          </a:fillRef>
          <a:effectRef idx="2">
            <a:schemeClr val="accent5"/>
          </a:effectRef>
          <a:fontRef idx="minor">
            <a:schemeClr val="tx1"/>
          </a:fontRef>
        </p:style>
      </p:cxnSp>
      <p:sp>
        <p:nvSpPr>
          <p:cNvPr id="10" name="Title 1">
            <a:extLst>
              <a:ext uri="{FF2B5EF4-FFF2-40B4-BE49-F238E27FC236}">
                <a16:creationId xmlns:a16="http://schemas.microsoft.com/office/drawing/2014/main" id="{93FB2EBE-9517-3B4A-8C5E-30FA181F26B8}"/>
              </a:ext>
            </a:extLst>
          </p:cNvPr>
          <p:cNvSpPr txBox="1">
            <a:spLocks/>
          </p:cNvSpPr>
          <p:nvPr/>
        </p:nvSpPr>
        <p:spPr>
          <a:xfrm>
            <a:off x="417611" y="-22208"/>
            <a:ext cx="6424623" cy="1187952"/>
          </a:xfrm>
          <a:prstGeom prst="rect">
            <a:avLst/>
          </a:prstGeom>
        </p:spPr>
        <p:txBody>
          <a:bodyPr anchor="ctr"/>
          <a:lstStyle>
            <a:lvl1pPr algn="ctr" defTabSz="914400" rtl="0" eaLnBrk="1" latinLnBrk="0" hangingPunct="1">
              <a:lnSpc>
                <a:spcPct val="90000"/>
              </a:lnSpc>
              <a:spcBef>
                <a:spcPct val="0"/>
              </a:spcBef>
              <a:buNone/>
              <a:defRPr lang="en-US" sz="3600" b="1" kern="1200" dirty="0">
                <a:solidFill>
                  <a:srgbClr val="00A7DF"/>
                </a:solidFill>
                <a:latin typeface="Arial" panose="020B0604020202020204" pitchFamily="34" charset="0"/>
                <a:ea typeface="+mj-ea"/>
                <a:cs typeface="Arial" panose="020B0604020202020204" pitchFamily="34" charset="0"/>
              </a:defRPr>
            </a:lvl1pPr>
          </a:lstStyle>
          <a:p>
            <a:r>
              <a:rPr lang="en-US" dirty="0"/>
              <a:t>Shared Charging Analysis</a:t>
            </a:r>
          </a:p>
        </p:txBody>
      </p:sp>
      <p:sp>
        <p:nvSpPr>
          <p:cNvPr id="11" name="Slide Number Placeholder 5">
            <a:extLst>
              <a:ext uri="{FF2B5EF4-FFF2-40B4-BE49-F238E27FC236}">
                <a16:creationId xmlns:a16="http://schemas.microsoft.com/office/drawing/2014/main" id="{6AB63005-7DE4-6B4A-A54C-3609EB648893}"/>
              </a:ext>
            </a:extLst>
          </p:cNvPr>
          <p:cNvSpPr txBox="1">
            <a:spLocks/>
          </p:cNvSpPr>
          <p:nvPr/>
        </p:nvSpPr>
        <p:spPr>
          <a:xfrm>
            <a:off x="343988" y="6356349"/>
            <a:ext cx="631371" cy="365125"/>
          </a:xfrm>
          <a:prstGeom prst="rect">
            <a:avLst/>
          </a:prstGeom>
        </p:spPr>
        <p:txBody>
          <a:bodyPr/>
          <a:lstStyle>
            <a:defPPr>
              <a:defRPr lang="en-US"/>
            </a:defPPr>
            <a:lvl1pPr marL="0" algn="l" defTabSz="914400" rtl="0" eaLnBrk="1" latinLnBrk="0" hangingPunct="1">
              <a:defRPr sz="1800" kern="1200">
                <a:solidFill>
                  <a:srgbClr val="607A8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BCB258-124A-4017-9814-FEFA4F8679C6}" type="slidenum">
              <a:rPr lang="en-US" smtClean="0"/>
              <a:pPr/>
              <a:t>37</a:t>
            </a:fld>
            <a:endParaRPr lang="en-US" dirty="0"/>
          </a:p>
        </p:txBody>
      </p:sp>
      <p:pic>
        <p:nvPicPr>
          <p:cNvPr id="13" name="Picture 12">
            <a:extLst>
              <a:ext uri="{FF2B5EF4-FFF2-40B4-BE49-F238E27FC236}">
                <a16:creationId xmlns:a16="http://schemas.microsoft.com/office/drawing/2014/main" id="{D8C4DCA7-B64F-684B-87CF-F6996C72C788}"/>
              </a:ext>
            </a:extLst>
          </p:cNvPr>
          <p:cNvPicPr>
            <a:picLocks noChangeAspect="1"/>
          </p:cNvPicPr>
          <p:nvPr/>
        </p:nvPicPr>
        <p:blipFill>
          <a:blip r:embed="rId5"/>
          <a:stretch>
            <a:fillRect/>
          </a:stretch>
        </p:blipFill>
        <p:spPr>
          <a:xfrm>
            <a:off x="10117460" y="6409524"/>
            <a:ext cx="1730552" cy="258774"/>
          </a:xfrm>
          <a:prstGeom prst="rect">
            <a:avLst/>
          </a:prstGeom>
        </p:spPr>
      </p:pic>
    </p:spTree>
    <p:extLst>
      <p:ext uri="{BB962C8B-B14F-4D97-AF65-F5344CB8AC3E}">
        <p14:creationId xmlns:p14="http://schemas.microsoft.com/office/powerpoint/2010/main" val="1233947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1E28-E45C-EB45-B755-9AB7FA5E6B9A}"/>
              </a:ext>
            </a:extLst>
          </p:cNvPr>
          <p:cNvSpPr>
            <a:spLocks noGrp="1"/>
          </p:cNvSpPr>
          <p:nvPr>
            <p:ph type="title"/>
          </p:nvPr>
        </p:nvSpPr>
        <p:spPr>
          <a:xfrm>
            <a:off x="469895" y="-115343"/>
            <a:ext cx="11252210" cy="1187952"/>
          </a:xfrm>
        </p:spPr>
        <p:txBody>
          <a:bodyPr>
            <a:normAutofit/>
          </a:bodyPr>
          <a:lstStyle/>
          <a:p>
            <a:r>
              <a:rPr lang="en-US" dirty="0">
                <a:solidFill>
                  <a:srgbClr val="00A7DF"/>
                </a:solidFill>
                <a:latin typeface="Arial" panose="020B0604020202020204" pitchFamily="34" charset="0"/>
                <a:cs typeface="Arial" panose="020B0604020202020204" pitchFamily="34" charset="0"/>
              </a:rPr>
              <a:t>Business Case Analysis</a:t>
            </a:r>
          </a:p>
        </p:txBody>
      </p:sp>
      <p:sp>
        <p:nvSpPr>
          <p:cNvPr id="10" name="Slide Number Placeholder 9">
            <a:extLst>
              <a:ext uri="{FF2B5EF4-FFF2-40B4-BE49-F238E27FC236}">
                <a16:creationId xmlns:a16="http://schemas.microsoft.com/office/drawing/2014/main" id="{53C682C2-7664-844D-8371-2477C252EB29}"/>
              </a:ext>
            </a:extLst>
          </p:cNvPr>
          <p:cNvSpPr>
            <a:spLocks noGrp="1"/>
          </p:cNvSpPr>
          <p:nvPr>
            <p:ph type="sldNum" sz="quarter" idx="12"/>
          </p:nvPr>
        </p:nvSpPr>
        <p:spPr/>
        <p:txBody>
          <a:bodyPr/>
          <a:lstStyle/>
          <a:p>
            <a:fld id="{17158FE8-31F3-BB4E-9DBE-0F0737558085}" type="slidenum">
              <a:rPr lang="en-US" smtClean="0"/>
              <a:t>38</a:t>
            </a:fld>
            <a:endParaRPr lang="en-US" dirty="0"/>
          </a:p>
        </p:txBody>
      </p:sp>
      <p:sp>
        <p:nvSpPr>
          <p:cNvPr id="3" name="Content Placeholder 2">
            <a:extLst>
              <a:ext uri="{FF2B5EF4-FFF2-40B4-BE49-F238E27FC236}">
                <a16:creationId xmlns:a16="http://schemas.microsoft.com/office/drawing/2014/main" id="{42F7FD2C-D773-E649-89B3-83D4B710E0B6}"/>
              </a:ext>
            </a:extLst>
          </p:cNvPr>
          <p:cNvSpPr>
            <a:spLocks noGrp="1"/>
          </p:cNvSpPr>
          <p:nvPr>
            <p:ph sz="half" idx="4294967295"/>
          </p:nvPr>
        </p:nvSpPr>
        <p:spPr>
          <a:xfrm>
            <a:off x="6754072" y="1379538"/>
            <a:ext cx="5291137" cy="5295900"/>
          </a:xfrm>
        </p:spPr>
        <p:txBody>
          <a:bodyPr>
            <a:noAutofit/>
          </a:bodyPr>
          <a:lstStyle/>
          <a:p>
            <a:pPr marL="0" indent="0">
              <a:buNone/>
            </a:pPr>
            <a:r>
              <a:rPr lang="en-US" sz="2000" b="1" dirty="0">
                <a:latin typeface="Arial" panose="020B0604020202020204" pitchFamily="34" charset="0"/>
                <a:cs typeface="Arial" panose="020B0604020202020204" pitchFamily="34" charset="0"/>
              </a:rPr>
              <a:t>Shared</a:t>
            </a:r>
          </a:p>
          <a:p>
            <a:pPr lvl="1"/>
            <a:r>
              <a:rPr lang="en-US" sz="2000" dirty="0">
                <a:latin typeface="Arial" panose="020B0604020202020204" pitchFamily="34" charset="0"/>
                <a:cs typeface="Arial" panose="020B0604020202020204" pitchFamily="34" charset="0"/>
              </a:rPr>
              <a:t>Fewer stations required to serve a given number of vehicles</a:t>
            </a:r>
          </a:p>
          <a:p>
            <a:pPr lvl="1"/>
            <a:r>
              <a:rPr lang="en-US" sz="2000" dirty="0">
                <a:latin typeface="Arial" panose="020B0604020202020204" pitchFamily="34" charset="0"/>
                <a:cs typeface="Arial" panose="020B0604020202020204" pitchFamily="34" charset="0"/>
              </a:rPr>
              <a:t>Over-stay fees increase utilization of chargers by minimizing idle charger time. </a:t>
            </a:r>
          </a:p>
          <a:p>
            <a:pPr marL="0" indent="0">
              <a:buNone/>
            </a:pPr>
            <a:r>
              <a:rPr lang="en-US" sz="2000" b="1" dirty="0">
                <a:latin typeface="Arial" panose="020B0604020202020204" pitchFamily="34" charset="0"/>
                <a:cs typeface="Arial" panose="020B0604020202020204" pitchFamily="34" charset="0"/>
              </a:rPr>
              <a:t>Dedicated</a:t>
            </a:r>
          </a:p>
          <a:p>
            <a:pPr lvl="1"/>
            <a:r>
              <a:rPr lang="en-US" sz="2000" dirty="0">
                <a:latin typeface="Arial" panose="020B0604020202020204" pitchFamily="34" charset="0"/>
                <a:cs typeface="Arial" panose="020B0604020202020204" pitchFamily="34" charset="0"/>
              </a:rPr>
              <a:t>Simpler to allocate capital costs to users</a:t>
            </a:r>
          </a:p>
          <a:p>
            <a:pPr lvl="1"/>
            <a:r>
              <a:rPr lang="en-US" sz="2000" dirty="0">
                <a:latin typeface="Arial" panose="020B0604020202020204" pitchFamily="34" charset="0"/>
                <a:cs typeface="Arial" panose="020B0604020202020204" pitchFamily="34" charset="0"/>
              </a:rPr>
              <a:t>Larger number of ports lowers per-port cost</a:t>
            </a:r>
          </a:p>
          <a:p>
            <a:pPr marL="0" indent="0">
              <a:buNone/>
            </a:pPr>
            <a:r>
              <a:rPr lang="en-US" sz="2000" b="1" dirty="0">
                <a:latin typeface="Arial" panose="020B0604020202020204" pitchFamily="34" charset="0"/>
                <a:cs typeface="Arial" panose="020B0604020202020204" pitchFamily="34" charset="0"/>
              </a:rPr>
              <a:t>Offsite:</a:t>
            </a:r>
          </a:p>
          <a:p>
            <a:pPr lvl="1"/>
            <a:r>
              <a:rPr lang="en-US" sz="2000" dirty="0">
                <a:latin typeface="Arial" panose="020B0604020202020204" pitchFamily="34" charset="0"/>
                <a:cs typeface="Arial" panose="020B0604020202020204" pitchFamily="34" charset="0"/>
              </a:rPr>
              <a:t>No capital costs to site</a:t>
            </a:r>
          </a:p>
          <a:p>
            <a:pPr lvl="1"/>
            <a:r>
              <a:rPr lang="en-US" sz="2000" dirty="0">
                <a:latin typeface="Arial" panose="020B0604020202020204" pitchFamily="34" charset="0"/>
                <a:cs typeface="Arial" panose="020B0604020202020204" pitchFamily="34" charset="0"/>
              </a:rPr>
              <a:t>Higher costs to end-users per charge/kWh</a:t>
            </a:r>
          </a:p>
          <a:p>
            <a:pPr marL="457200" lvl="1" indent="0">
              <a:buNone/>
            </a:pPr>
            <a:endParaRPr lang="en-US" sz="900" dirty="0"/>
          </a:p>
        </p:txBody>
      </p:sp>
      <p:sp>
        <p:nvSpPr>
          <p:cNvPr id="4" name="Content Placeholder 3">
            <a:extLst>
              <a:ext uri="{FF2B5EF4-FFF2-40B4-BE49-F238E27FC236}">
                <a16:creationId xmlns:a16="http://schemas.microsoft.com/office/drawing/2014/main" id="{8664E53C-432E-1D4E-AB17-4D30079BB1A9}"/>
              </a:ext>
            </a:extLst>
          </p:cNvPr>
          <p:cNvSpPr>
            <a:spLocks noGrp="1"/>
          </p:cNvSpPr>
          <p:nvPr>
            <p:ph sz="half" idx="4294967295"/>
          </p:nvPr>
        </p:nvSpPr>
        <p:spPr>
          <a:xfrm>
            <a:off x="146791" y="1379538"/>
            <a:ext cx="6073775" cy="5035007"/>
          </a:xfrm>
        </p:spPr>
        <p:txBody>
          <a:bodyPr>
            <a:noAutofit/>
          </a:bodyPr>
          <a:lstStyle/>
          <a:p>
            <a:pPr marL="0" indent="0">
              <a:spcAft>
                <a:spcPts val="1200"/>
              </a:spcAft>
              <a:buNone/>
            </a:pPr>
            <a:r>
              <a:rPr lang="en-US" sz="2000" b="1" dirty="0">
                <a:latin typeface="Arial" panose="020B0604020202020204" pitchFamily="34" charset="0"/>
                <a:cs typeface="Arial" panose="020B0604020202020204" pitchFamily="34" charset="0"/>
              </a:rPr>
              <a:t>General Technology Observations:</a:t>
            </a:r>
            <a:endParaRPr lang="en-US" sz="2000" b="1" u="sng"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Charging capability adds value to the building</a:t>
            </a:r>
          </a:p>
          <a:p>
            <a:pPr lvl="1"/>
            <a:r>
              <a:rPr lang="en-US" sz="2000" dirty="0">
                <a:latin typeface="Arial" panose="020B0604020202020204" pitchFamily="34" charset="0"/>
                <a:cs typeface="Arial" panose="020B0604020202020204" pitchFamily="34" charset="0"/>
              </a:rPr>
              <a:t>May increase equipment cost but lower installation cost, for example, by avoiding a service panel upgrade</a:t>
            </a:r>
          </a:p>
          <a:p>
            <a:pPr lvl="1"/>
            <a:r>
              <a:rPr lang="en-US" sz="2000" dirty="0">
                <a:latin typeface="Arial" panose="020B0604020202020204" pitchFamily="34" charset="0"/>
                <a:cs typeface="Arial" panose="020B0604020202020204" pitchFamily="34" charset="0"/>
              </a:rPr>
              <a:t>May offer lower operating costs than fully-featured commercial systems</a:t>
            </a:r>
          </a:p>
          <a:p>
            <a:pPr lvl="1"/>
            <a:r>
              <a:rPr lang="en-US" sz="2000" dirty="0">
                <a:latin typeface="Arial" panose="020B0604020202020204" pitchFamily="34" charset="0"/>
                <a:cs typeface="Arial" panose="020B0604020202020204" pitchFamily="34" charset="0"/>
              </a:rPr>
              <a:t>Benefits become more apparent at higher scale</a:t>
            </a:r>
          </a:p>
          <a:p>
            <a:pPr lvl="1"/>
            <a:r>
              <a:rPr lang="en-US" sz="2000" dirty="0">
                <a:latin typeface="Arial" panose="020B0604020202020204" pitchFamily="34" charset="0"/>
                <a:cs typeface="Arial" panose="020B0604020202020204" pitchFamily="34" charset="0"/>
              </a:rPr>
              <a:t>Achieving cost recovery is difficult, but some products offer a way to recoup cost and help fund scaling up capacity in the future.</a:t>
            </a:r>
          </a:p>
          <a:p>
            <a:pPr lvl="1"/>
            <a:r>
              <a:rPr lang="en-US" sz="2000" dirty="0">
                <a:latin typeface="Arial" panose="020B0604020202020204" pitchFamily="34" charset="0"/>
                <a:cs typeface="Arial" panose="020B0604020202020204" pitchFamily="34" charset="0"/>
              </a:rPr>
              <a:t>Can help differentiate cost plans or exclude non-building usage to preserve charger availability.</a:t>
            </a:r>
          </a:p>
          <a:p>
            <a:pPr lvl="1"/>
            <a:endParaRPr lang="en-US" sz="1400" dirty="0">
              <a:latin typeface="Arial" panose="020B0604020202020204" pitchFamily="34" charset="0"/>
              <a:cs typeface="Arial" panose="020B0604020202020204" pitchFamily="34" charset="0"/>
            </a:endParaRPr>
          </a:p>
          <a:p>
            <a:endParaRPr lang="en-US" sz="800" dirty="0"/>
          </a:p>
        </p:txBody>
      </p:sp>
    </p:spTree>
    <p:extLst>
      <p:ext uri="{BB962C8B-B14F-4D97-AF65-F5344CB8AC3E}">
        <p14:creationId xmlns:p14="http://schemas.microsoft.com/office/powerpoint/2010/main" val="34573672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D32D4D07-E6DB-534E-89B3-4ACD3ED563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105720-E786-164F-AE36-9EBC2F8CA2D8}" type="slidenum">
              <a:rPr kumimoji="0" lang="en-US" sz="1800" b="1" i="0" u="none" strike="noStrike" kern="1200" cap="none" spc="0" normalizeH="0" baseline="0" noProof="0" smtClean="0">
                <a:ln>
                  <a:noFill/>
                </a:ln>
                <a:solidFill>
                  <a:srgbClr val="607A8C"/>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1" i="0" u="none" strike="noStrike" kern="1200" cap="none" spc="0" normalizeH="0" baseline="0" noProof="0" dirty="0">
              <a:ln>
                <a:noFill/>
              </a:ln>
              <a:solidFill>
                <a:srgbClr val="607A8C"/>
              </a:solidFill>
              <a:effectLst/>
              <a:uLnTx/>
              <a:uFillTx/>
              <a:latin typeface="Calibri" panose="020F0502020204030204"/>
              <a:ea typeface="+mn-ea"/>
              <a:cs typeface="+mn-cs"/>
            </a:endParaRPr>
          </a:p>
        </p:txBody>
      </p:sp>
      <p:sp>
        <p:nvSpPr>
          <p:cNvPr id="7" name="Title 6"/>
          <p:cNvSpPr>
            <a:spLocks noGrp="1"/>
          </p:cNvSpPr>
          <p:nvPr>
            <p:ph type="title"/>
          </p:nvPr>
        </p:nvSpPr>
        <p:spPr/>
        <p:txBody>
          <a:bodyPr/>
          <a:lstStyle/>
          <a:p>
            <a:pPr algn="ctr"/>
            <a:r>
              <a:rPr lang="en-US" sz="3600" b="1" dirty="0">
                <a:solidFill>
                  <a:srgbClr val="00A7DF"/>
                </a:solidFill>
                <a:latin typeface="Arial" panose="020B0604020202020204" pitchFamily="34" charset="0"/>
                <a:ea typeface="URW Geometric Heavy" charset="0"/>
                <a:cs typeface="Arial" panose="020B0604020202020204" pitchFamily="34" charset="0"/>
              </a:rPr>
              <a:t>Electric Vehicle Types</a:t>
            </a:r>
          </a:p>
        </p:txBody>
      </p:sp>
      <p:sp>
        <p:nvSpPr>
          <p:cNvPr id="9" name="TextBox 8"/>
          <p:cNvSpPr txBox="1"/>
          <p:nvPr/>
        </p:nvSpPr>
        <p:spPr>
          <a:xfrm>
            <a:off x="6052776" y="3300923"/>
            <a:ext cx="6176396" cy="2400657"/>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URW Geometric Semi Bold" charset="0"/>
                <a:cs typeface="Arial" panose="020B0604020202020204" pitchFamily="34" charset="0"/>
              </a:rPr>
              <a:t>100% electric, completely battery powered</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URW Geometric Semi Bold" charset="0"/>
                <a:cs typeface="Arial" panose="020B0604020202020204" pitchFamily="34" charset="0"/>
              </a:rPr>
              <a:t>Plug-in to recharge</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URW Geometric Semi Bold"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B20"/>
              </a:solidFill>
              <a:effectLst/>
              <a:uLnTx/>
              <a:uFillTx/>
              <a:latin typeface="URW Geometric" pitchFamily="2" charset="0"/>
              <a:ea typeface=""/>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B20"/>
              </a:solidFill>
              <a:effectLst/>
              <a:uLnTx/>
              <a:uFillTx/>
              <a:latin typeface="URW Geometric" pitchFamily="2" charset="0"/>
              <a:ea typeface=""/>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B20"/>
              </a:solidFill>
              <a:effectLst/>
              <a:uLnTx/>
              <a:uFillTx/>
              <a:latin typeface="URW Geometric" pitchFamily="2" charset="0"/>
              <a:ea typeface=""/>
              <a:cs typeface="+mn-cs"/>
            </a:endParaRPr>
          </a:p>
        </p:txBody>
      </p:sp>
      <p:sp>
        <p:nvSpPr>
          <p:cNvPr id="6" name="TextBox 5">
            <a:extLst>
              <a:ext uri="{FF2B5EF4-FFF2-40B4-BE49-F238E27FC236}">
                <a16:creationId xmlns:a16="http://schemas.microsoft.com/office/drawing/2014/main" id="{7A4B4A43-E610-ED49-BF4E-EE7768A0ED5C}"/>
              </a:ext>
            </a:extLst>
          </p:cNvPr>
          <p:cNvSpPr txBox="1"/>
          <p:nvPr/>
        </p:nvSpPr>
        <p:spPr>
          <a:xfrm>
            <a:off x="-45904" y="3243034"/>
            <a:ext cx="6460632" cy="2052140"/>
          </a:xfrm>
          <a:prstGeom prst="rect">
            <a:avLst/>
          </a:prstGeom>
        </p:spPr>
        <p:txBody>
          <a:bodyPr vert="horz" wrap="square" lIns="91440" tIns="45720" rIns="91440" bIns="45720" rtlCol="0" anchor="ctr">
            <a:noAutofit/>
          </a:bodyPr>
          <a:lstStyle/>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URW Geometric Semi Bold" charset="0"/>
                <a:cs typeface="Arial" panose="020B0604020202020204" pitchFamily="34" charset="0"/>
              </a:rPr>
              <a:t>Both electric and gasoline powered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URW Geometric Semi Bold" charset="0"/>
                <a:cs typeface="Arial" panose="020B0604020202020204" pitchFamily="34" charset="0"/>
              </a:rPr>
              <a:t>Most have an “Electric Only” mode</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URW Geometric Semi Bold" charset="0"/>
                <a:cs typeface="Arial" panose="020B0604020202020204" pitchFamily="34" charset="0"/>
              </a:rPr>
              <a:t>Plug-in to recharge, fill tank when needed</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URW Geometric Semi Bold" charset="0"/>
              <a:cs typeface="Arial" panose="020B0604020202020204" pitchFamily="34" charset="0"/>
            </a:endParaRPr>
          </a:p>
        </p:txBody>
      </p:sp>
      <p:sp>
        <p:nvSpPr>
          <p:cNvPr id="12" name="TextBox 11">
            <a:extLst>
              <a:ext uri="{FF2B5EF4-FFF2-40B4-BE49-F238E27FC236}">
                <a16:creationId xmlns:a16="http://schemas.microsoft.com/office/drawing/2014/main" id="{5A711C2A-B72B-684F-8FBC-1C016EDBE934}"/>
              </a:ext>
            </a:extLst>
          </p:cNvPr>
          <p:cNvSpPr txBox="1"/>
          <p:nvPr/>
        </p:nvSpPr>
        <p:spPr>
          <a:xfrm>
            <a:off x="5999747" y="6946232"/>
            <a:ext cx="0" cy="0"/>
          </a:xfrm>
          <a:prstGeom prst="rect">
            <a:avLst/>
          </a:prstGeom>
        </p:spPr>
        <p:txBody>
          <a:bodyPr vert="horz" wrap="none"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7FA3"/>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B427DF5D-48B7-7D4F-8FB6-4E68D69472C2}"/>
              </a:ext>
            </a:extLst>
          </p:cNvPr>
          <p:cNvPicPr>
            <a:picLocks noChangeAspect="1"/>
          </p:cNvPicPr>
          <p:nvPr/>
        </p:nvPicPr>
        <p:blipFill>
          <a:blip r:embed="rId3"/>
          <a:stretch>
            <a:fillRect/>
          </a:stretch>
        </p:blipFill>
        <p:spPr>
          <a:xfrm>
            <a:off x="9085084" y="2133073"/>
            <a:ext cx="3144088" cy="1186925"/>
          </a:xfrm>
          <a:prstGeom prst="rect">
            <a:avLst/>
          </a:prstGeom>
        </p:spPr>
      </p:pic>
      <p:pic>
        <p:nvPicPr>
          <p:cNvPr id="13" name="Picture 12">
            <a:extLst>
              <a:ext uri="{FF2B5EF4-FFF2-40B4-BE49-F238E27FC236}">
                <a16:creationId xmlns:a16="http://schemas.microsoft.com/office/drawing/2014/main" id="{E2CAB16A-797C-AC47-9785-DF77A9BB0F57}"/>
              </a:ext>
            </a:extLst>
          </p:cNvPr>
          <p:cNvPicPr>
            <a:picLocks noChangeAspect="1"/>
          </p:cNvPicPr>
          <p:nvPr/>
        </p:nvPicPr>
        <p:blipFill>
          <a:blip r:embed="rId4"/>
          <a:stretch>
            <a:fillRect/>
          </a:stretch>
        </p:blipFill>
        <p:spPr>
          <a:xfrm>
            <a:off x="1463142" y="1829259"/>
            <a:ext cx="2847179" cy="1301250"/>
          </a:xfrm>
          <a:prstGeom prst="rect">
            <a:avLst/>
          </a:prstGeom>
        </p:spPr>
      </p:pic>
      <p:pic>
        <p:nvPicPr>
          <p:cNvPr id="8" name="Picture 7">
            <a:extLst>
              <a:ext uri="{FF2B5EF4-FFF2-40B4-BE49-F238E27FC236}">
                <a16:creationId xmlns:a16="http://schemas.microsoft.com/office/drawing/2014/main" id="{B9EB6FB3-2BCA-A24A-B5D9-BCB544F7AA6A}"/>
              </a:ext>
            </a:extLst>
          </p:cNvPr>
          <p:cNvPicPr>
            <a:picLocks noChangeAspect="1"/>
          </p:cNvPicPr>
          <p:nvPr/>
        </p:nvPicPr>
        <p:blipFill>
          <a:blip r:embed="rId5"/>
          <a:stretch>
            <a:fillRect/>
          </a:stretch>
        </p:blipFill>
        <p:spPr>
          <a:xfrm>
            <a:off x="6759344" y="1644200"/>
            <a:ext cx="2381630" cy="1318402"/>
          </a:xfrm>
          <a:prstGeom prst="rect">
            <a:avLst/>
          </a:prstGeom>
        </p:spPr>
      </p:pic>
      <p:sp>
        <p:nvSpPr>
          <p:cNvPr id="3" name="TextBox 2">
            <a:extLst>
              <a:ext uri="{FF2B5EF4-FFF2-40B4-BE49-F238E27FC236}">
                <a16:creationId xmlns:a16="http://schemas.microsoft.com/office/drawing/2014/main" id="{3FF85964-DF94-0344-9433-E9E2D73E5422}"/>
              </a:ext>
            </a:extLst>
          </p:cNvPr>
          <p:cNvSpPr txBox="1"/>
          <p:nvPr/>
        </p:nvSpPr>
        <p:spPr>
          <a:xfrm>
            <a:off x="326373" y="5021205"/>
            <a:ext cx="5571885" cy="1200329"/>
          </a:xfrm>
          <a:prstGeom prst="rect">
            <a:avLst/>
          </a:prstGeom>
          <a:solidFill>
            <a:schemeClr val="bg2"/>
          </a:solidFill>
          <a:ln w="28575">
            <a:solidFill>
              <a:srgbClr val="00A7DF"/>
            </a:solidFill>
          </a:ln>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7DF"/>
                </a:solidFill>
                <a:effectLst/>
                <a:uLnTx/>
                <a:uFillTx/>
                <a:latin typeface="Arial" panose="020B0604020202020204" pitchFamily="34" charset="0"/>
                <a:ea typeface="URW Geometric Semi Bold" charset="0"/>
                <a:cs typeface="Arial" panose="020B0604020202020204" pitchFamily="34" charset="0"/>
              </a:rPr>
              <a:t>Example: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URW Geometric Semi Bold" charset="0"/>
                <a:cs typeface="Arial" panose="020B0604020202020204" pitchFamily="34" charset="0"/>
              </a:rPr>
              <a:t> Toyota RAV4 Prime (pictured), Kia Niro PHEV, Honda Clarity PHEV, Chevy Volt</a:t>
            </a:r>
          </a:p>
        </p:txBody>
      </p:sp>
      <p:sp>
        <p:nvSpPr>
          <p:cNvPr id="4" name="TextBox 3">
            <a:extLst>
              <a:ext uri="{FF2B5EF4-FFF2-40B4-BE49-F238E27FC236}">
                <a16:creationId xmlns:a16="http://schemas.microsoft.com/office/drawing/2014/main" id="{CAFF8C75-DFF9-244B-80AD-A29ED3C69A9E}"/>
              </a:ext>
            </a:extLst>
          </p:cNvPr>
          <p:cNvSpPr txBox="1"/>
          <p:nvPr/>
        </p:nvSpPr>
        <p:spPr>
          <a:xfrm>
            <a:off x="7853082" y="634701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85133C-4995-B041-A922-66A156769C1D}"/>
              </a:ext>
            </a:extLst>
          </p:cNvPr>
          <p:cNvSpPr txBox="1"/>
          <p:nvPr/>
        </p:nvSpPr>
        <p:spPr>
          <a:xfrm>
            <a:off x="6426681" y="4651874"/>
            <a:ext cx="5493455" cy="1569660"/>
          </a:xfrm>
          <a:prstGeom prst="rect">
            <a:avLst/>
          </a:prstGeom>
          <a:solidFill>
            <a:schemeClr val="bg2"/>
          </a:solidFill>
          <a:ln w="28575">
            <a:solidFill>
              <a:srgbClr val="00A7DF"/>
            </a:solidFill>
          </a:ln>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7DF"/>
                </a:solidFill>
                <a:effectLst/>
                <a:uLnTx/>
                <a:uFillTx/>
                <a:latin typeface="Arial" panose="020B0604020202020204" pitchFamily="34" charset="0"/>
                <a:ea typeface="URW Geometric Semi Bold" charset="0"/>
                <a:cs typeface="Arial" panose="020B0604020202020204" pitchFamily="34" charset="0"/>
              </a:rPr>
              <a:t>Example: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URW Geometric Semi Bold" charset="0"/>
                <a:cs typeface="Arial" panose="020B0604020202020204" pitchFamily="34" charset="0"/>
              </a:rPr>
              <a:t>Chevy Bolt EV, VW ID.4, All Teslas, Ford F150 Lightning (Tesla Model 3 pictured), Nissan Leaf (pictured)</a:t>
            </a:r>
          </a:p>
        </p:txBody>
      </p:sp>
      <p:cxnSp>
        <p:nvCxnSpPr>
          <p:cNvPr id="16" name="Straight Connector 15">
            <a:extLst>
              <a:ext uri="{FF2B5EF4-FFF2-40B4-BE49-F238E27FC236}">
                <a16:creationId xmlns:a16="http://schemas.microsoft.com/office/drawing/2014/main" id="{DE79F832-A0C5-D341-BC6D-2C8204B0DEFF}"/>
              </a:ext>
            </a:extLst>
          </p:cNvPr>
          <p:cNvCxnSpPr>
            <a:cxnSpLocks/>
          </p:cNvCxnSpPr>
          <p:nvPr/>
        </p:nvCxnSpPr>
        <p:spPr>
          <a:xfrm>
            <a:off x="6117644" y="998767"/>
            <a:ext cx="0" cy="5859233"/>
          </a:xfrm>
          <a:prstGeom prst="line">
            <a:avLst/>
          </a:prstGeom>
          <a:ln w="38100">
            <a:solidFill>
              <a:srgbClr val="607A8C"/>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9B7AB6-3769-1941-AECD-84D76E483204}"/>
              </a:ext>
            </a:extLst>
          </p:cNvPr>
          <p:cNvSpPr txBox="1"/>
          <p:nvPr/>
        </p:nvSpPr>
        <p:spPr>
          <a:xfrm>
            <a:off x="641354" y="1108434"/>
            <a:ext cx="46608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Plug-in Hybrid Vehicle (PHEV):</a:t>
            </a:r>
          </a:p>
        </p:txBody>
      </p:sp>
      <p:sp>
        <p:nvSpPr>
          <p:cNvPr id="22" name="TextBox 21">
            <a:extLst>
              <a:ext uri="{FF2B5EF4-FFF2-40B4-BE49-F238E27FC236}">
                <a16:creationId xmlns:a16="http://schemas.microsoft.com/office/drawing/2014/main" id="{3E4E2B7C-EFD5-1440-8CC6-5DAC5E1300B0}"/>
              </a:ext>
            </a:extLst>
          </p:cNvPr>
          <p:cNvSpPr txBox="1"/>
          <p:nvPr/>
        </p:nvSpPr>
        <p:spPr>
          <a:xfrm>
            <a:off x="7085795" y="1116377"/>
            <a:ext cx="47009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Battery Electric Vehicle (BEV): </a:t>
            </a:r>
          </a:p>
        </p:txBody>
      </p:sp>
    </p:spTree>
    <p:extLst>
      <p:ext uri="{BB962C8B-B14F-4D97-AF65-F5344CB8AC3E}">
        <p14:creationId xmlns:p14="http://schemas.microsoft.com/office/powerpoint/2010/main" val="38246320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942B79-101E-A344-9D87-07B5C274773F}"/>
              </a:ext>
            </a:extLst>
          </p:cNvPr>
          <p:cNvSpPr/>
          <p:nvPr/>
        </p:nvSpPr>
        <p:spPr>
          <a:xfrm>
            <a:off x="6615715" y="4124922"/>
            <a:ext cx="3896611" cy="1200329"/>
          </a:xfrm>
          <a:prstGeom prst="rect">
            <a:avLst/>
          </a:prstGeom>
          <a:solidFill>
            <a:schemeClr val="bg2"/>
          </a:solidFill>
          <a:ln w="28575">
            <a:solidFill>
              <a:srgbClr val="00A7DF"/>
            </a:solidFill>
          </a:ln>
        </p:spPr>
        <p:txBody>
          <a:bodyPr wrap="square">
            <a:spAutoFit/>
          </a:bodyPr>
          <a:lstStyle/>
          <a:p>
            <a:pPr algn="ctr">
              <a:defRPr/>
            </a:pPr>
            <a:r>
              <a:rPr lang="en-US" sz="2400" b="1" dirty="0">
                <a:solidFill>
                  <a:srgbClr val="00A7DF"/>
                </a:solidFill>
                <a:latin typeface="Arial" panose="020B0604020202020204" pitchFamily="34" charset="0"/>
                <a:ea typeface="URW Geometric Heavy" charset="0"/>
                <a:cs typeface="Arial" panose="020B0604020202020204" pitchFamily="34" charset="0"/>
              </a:rPr>
              <a:t>Use Case?</a:t>
            </a:r>
          </a:p>
          <a:p>
            <a:pPr marL="285750" indent="-285750">
              <a:buFont typeface="Arial" panose="020B0604020202020204" pitchFamily="34" charset="0"/>
              <a:buChar char="•"/>
              <a:defRPr/>
            </a:pPr>
            <a:r>
              <a:rPr lang="en-US" sz="2400" dirty="0">
                <a:latin typeface="Arial" panose="020B0604020202020204" pitchFamily="34" charset="0"/>
                <a:ea typeface="URW Geometric Heavy" charset="0"/>
                <a:cs typeface="Arial" panose="020B0604020202020204" pitchFamily="34" charset="0"/>
              </a:rPr>
              <a:t>Overnight home charging</a:t>
            </a:r>
          </a:p>
          <a:p>
            <a:pPr marL="285750" indent="-285750">
              <a:buFont typeface="Arial" panose="020B0604020202020204" pitchFamily="34" charset="0"/>
              <a:buChar char="•"/>
              <a:defRPr/>
            </a:pPr>
            <a:r>
              <a:rPr lang="en-US" sz="2400" dirty="0">
                <a:latin typeface="Arial" panose="020B0604020202020204" pitchFamily="34" charset="0"/>
                <a:ea typeface="URW Geometric Heavy" charset="0"/>
                <a:cs typeface="Arial" panose="020B0604020202020204" pitchFamily="34" charset="0"/>
              </a:rPr>
              <a:t>Plug-in Hybrids </a:t>
            </a:r>
          </a:p>
        </p:txBody>
      </p:sp>
      <p:pic>
        <p:nvPicPr>
          <p:cNvPr id="24" name="Picture 23">
            <a:extLst>
              <a:ext uri="{FF2B5EF4-FFF2-40B4-BE49-F238E27FC236}">
                <a16:creationId xmlns:a16="http://schemas.microsoft.com/office/drawing/2014/main" id="{ABFE81C9-F708-CA4F-9BAA-220032DA7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60" y="810060"/>
            <a:ext cx="2313512" cy="2313512"/>
          </a:xfrm>
          <a:prstGeom prst="rect">
            <a:avLst/>
          </a:prstGeom>
        </p:spPr>
      </p:pic>
      <p:pic>
        <p:nvPicPr>
          <p:cNvPr id="25" name="Picture 24">
            <a:extLst>
              <a:ext uri="{FF2B5EF4-FFF2-40B4-BE49-F238E27FC236}">
                <a16:creationId xmlns:a16="http://schemas.microsoft.com/office/drawing/2014/main" id="{2437D19B-1CCE-4B4F-AAAC-BE954F7EB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415" y="715438"/>
            <a:ext cx="2864549" cy="2864549"/>
          </a:xfrm>
          <a:prstGeom prst="rect">
            <a:avLst/>
          </a:prstGeom>
        </p:spPr>
      </p:pic>
      <p:sp>
        <p:nvSpPr>
          <p:cNvPr id="29" name="TextBox 28">
            <a:extLst>
              <a:ext uri="{FF2B5EF4-FFF2-40B4-BE49-F238E27FC236}">
                <a16:creationId xmlns:a16="http://schemas.microsoft.com/office/drawing/2014/main" id="{4757AA63-598A-DD4E-A7D0-2594BE0E49C5}"/>
              </a:ext>
            </a:extLst>
          </p:cNvPr>
          <p:cNvSpPr txBox="1"/>
          <p:nvPr/>
        </p:nvSpPr>
        <p:spPr>
          <a:xfrm>
            <a:off x="3974783" y="5829300"/>
            <a:ext cx="0" cy="0"/>
          </a:xfrm>
          <a:prstGeom prst="rect">
            <a:avLst/>
          </a:prstGeom>
        </p:spPr>
        <p:txBody>
          <a:bodyPr vert="horz" wrap="none" lIns="91440" tIns="45720" rIns="91440" bIns="45720" rtlCol="0" anchor="ctr">
            <a:noAutofit/>
          </a:bodyPr>
          <a:lstStyle/>
          <a:p>
            <a:pPr>
              <a:defRPr/>
            </a:pPr>
            <a:endParaRPr lang="en-US" sz="2800" dirty="0">
              <a:solidFill>
                <a:srgbClr val="007FA3"/>
              </a:solidFill>
              <a:latin typeface="Arial" panose="020B0604020202020204"/>
            </a:endParaRPr>
          </a:p>
        </p:txBody>
      </p:sp>
      <p:sp>
        <p:nvSpPr>
          <p:cNvPr id="30" name="Google Shape;272;p24">
            <a:extLst>
              <a:ext uri="{FF2B5EF4-FFF2-40B4-BE49-F238E27FC236}">
                <a16:creationId xmlns:a16="http://schemas.microsoft.com/office/drawing/2014/main" id="{C33DC8E8-C5DD-FB49-AF8E-C34546C14EAC}"/>
              </a:ext>
            </a:extLst>
          </p:cNvPr>
          <p:cNvSpPr/>
          <p:nvPr/>
        </p:nvSpPr>
        <p:spPr>
          <a:xfrm rot="5400000">
            <a:off x="2504529" y="1805178"/>
            <a:ext cx="417551" cy="510048"/>
          </a:xfrm>
          <a:prstGeom prst="upArrow">
            <a:avLst>
              <a:gd name="adj1" fmla="val 50000"/>
              <a:gd name="adj2" fmla="val 50000"/>
            </a:avLst>
          </a:prstGeom>
          <a:solidFill>
            <a:srgbClr val="BFBFB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sz="1400" dirty="0">
              <a:solidFill>
                <a:srgbClr val="FFFFFF"/>
              </a:solidFill>
              <a:latin typeface="Arial"/>
              <a:ea typeface="Arial"/>
              <a:cs typeface="Arial"/>
              <a:sym typeface="Arial"/>
            </a:endParaRPr>
          </a:p>
        </p:txBody>
      </p:sp>
      <p:sp>
        <p:nvSpPr>
          <p:cNvPr id="31" name="Rectangle 30">
            <a:extLst>
              <a:ext uri="{FF2B5EF4-FFF2-40B4-BE49-F238E27FC236}">
                <a16:creationId xmlns:a16="http://schemas.microsoft.com/office/drawing/2014/main" id="{1DFC6EAE-0D74-404B-92DA-4F0273385536}"/>
              </a:ext>
            </a:extLst>
          </p:cNvPr>
          <p:cNvSpPr/>
          <p:nvPr/>
        </p:nvSpPr>
        <p:spPr>
          <a:xfrm>
            <a:off x="314660" y="3118324"/>
            <a:ext cx="2595341" cy="461665"/>
          </a:xfrm>
          <a:prstGeom prst="rect">
            <a:avLst/>
          </a:prstGeom>
        </p:spPr>
        <p:txBody>
          <a:bodyPr wrap="square">
            <a:spAutoFit/>
          </a:bodyPr>
          <a:lstStyle/>
          <a:p>
            <a:pPr>
              <a:defRPr/>
            </a:pPr>
            <a:r>
              <a:rPr lang="en-US" sz="2400" b="1" dirty="0">
                <a:solidFill>
                  <a:srgbClr val="007FA3"/>
                </a:solidFill>
                <a:latin typeface="Arial" panose="020B0604020202020204" pitchFamily="34" charset="0"/>
                <a:cs typeface="Arial" panose="020B0604020202020204" pitchFamily="34" charset="0"/>
              </a:rPr>
              <a:t>120 Volt Outlet</a:t>
            </a:r>
            <a:endParaRPr lang="en-US" sz="2400" dirty="0">
              <a:solidFill>
                <a:srgbClr val="007FA3"/>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F0952E45-C0B4-8645-9EF0-6D81B1FFDBB0}"/>
              </a:ext>
            </a:extLst>
          </p:cNvPr>
          <p:cNvSpPr/>
          <p:nvPr/>
        </p:nvSpPr>
        <p:spPr>
          <a:xfrm>
            <a:off x="2615269" y="3130352"/>
            <a:ext cx="3123733" cy="461665"/>
          </a:xfrm>
          <a:prstGeom prst="rect">
            <a:avLst/>
          </a:prstGeom>
        </p:spPr>
        <p:txBody>
          <a:bodyPr wrap="square">
            <a:spAutoFit/>
          </a:bodyPr>
          <a:lstStyle/>
          <a:p>
            <a:pPr algn="ctr">
              <a:defRPr/>
            </a:pPr>
            <a:r>
              <a:rPr lang="en-US" sz="2400" b="1" dirty="0">
                <a:solidFill>
                  <a:srgbClr val="007FA3"/>
                </a:solidFill>
                <a:latin typeface="Arial" panose="020B0604020202020204" pitchFamily="34" charset="0"/>
                <a:cs typeface="Arial" panose="020B0604020202020204" pitchFamily="34" charset="0"/>
              </a:rPr>
              <a:t>Standard Port</a:t>
            </a:r>
            <a:endParaRPr lang="en-US" sz="2400" dirty="0">
              <a:solidFill>
                <a:srgbClr val="007FA3"/>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21532031-B0E3-E249-A2F1-6FA39A74C448}"/>
              </a:ext>
            </a:extLst>
          </p:cNvPr>
          <p:cNvPicPr>
            <a:picLocks noChangeAspect="1"/>
          </p:cNvPicPr>
          <p:nvPr/>
        </p:nvPicPr>
        <p:blipFill>
          <a:blip r:embed="rId5"/>
          <a:stretch>
            <a:fillRect/>
          </a:stretch>
        </p:blipFill>
        <p:spPr>
          <a:xfrm rot="10800000">
            <a:off x="365760" y="3898959"/>
            <a:ext cx="4808842" cy="2959041"/>
          </a:xfrm>
          <a:prstGeom prst="rect">
            <a:avLst/>
          </a:prstGeom>
        </p:spPr>
      </p:pic>
      <p:sp>
        <p:nvSpPr>
          <p:cNvPr id="2" name="TextBox 1">
            <a:extLst>
              <a:ext uri="{FF2B5EF4-FFF2-40B4-BE49-F238E27FC236}">
                <a16:creationId xmlns:a16="http://schemas.microsoft.com/office/drawing/2014/main" id="{6DA9E01E-697D-D945-90FA-DC0C2115FBD9}"/>
              </a:ext>
            </a:extLst>
          </p:cNvPr>
          <p:cNvSpPr txBox="1"/>
          <p:nvPr/>
        </p:nvSpPr>
        <p:spPr>
          <a:xfrm>
            <a:off x="6436937" y="1732213"/>
            <a:ext cx="4564120" cy="830997"/>
          </a:xfrm>
          <a:prstGeom prst="rect">
            <a:avLst/>
          </a:prstGeom>
          <a:noFill/>
        </p:spPr>
        <p:txBody>
          <a:bodyPr wrap="square" rtlCol="0">
            <a:spAutoFit/>
          </a:bodyPr>
          <a:lstStyle/>
          <a:p>
            <a:pPr marL="342900" indent="-342900">
              <a:buFont typeface="Arial" panose="020B0604020202020204" pitchFamily="34" charset="0"/>
              <a:buChar char="•"/>
              <a:defRPr/>
            </a:pPr>
            <a:r>
              <a:rPr lang="en-US" sz="2400" b="1" dirty="0">
                <a:latin typeface="Arial" panose="020B0604020202020204" pitchFamily="34" charset="0"/>
                <a:ea typeface="URW Geometric Heavy" charset="0"/>
                <a:cs typeface="Arial" panose="020B0604020202020204" pitchFamily="34" charset="0"/>
              </a:rPr>
              <a:t>Best for folks with short commutes or short ranges</a:t>
            </a:r>
          </a:p>
        </p:txBody>
      </p:sp>
      <p:sp>
        <p:nvSpPr>
          <p:cNvPr id="3" name="Title 2">
            <a:extLst>
              <a:ext uri="{FF2B5EF4-FFF2-40B4-BE49-F238E27FC236}">
                <a16:creationId xmlns:a16="http://schemas.microsoft.com/office/drawing/2014/main" id="{91A78C2C-9E2F-7446-A5DA-07DDF07AD6CD}"/>
              </a:ext>
            </a:extLst>
          </p:cNvPr>
          <p:cNvSpPr>
            <a:spLocks noGrp="1"/>
          </p:cNvSpPr>
          <p:nvPr>
            <p:ph type="title"/>
          </p:nvPr>
        </p:nvSpPr>
        <p:spPr>
          <a:xfrm>
            <a:off x="469895" y="128939"/>
            <a:ext cx="11252210" cy="1187952"/>
          </a:xfrm>
        </p:spPr>
        <p:txBody>
          <a:bodyPr/>
          <a:lstStyle/>
          <a:p>
            <a:r>
              <a:rPr lang="en-US" dirty="0"/>
              <a:t>Level 1 Charging</a:t>
            </a:r>
            <a:br>
              <a:rPr lang="en-US" dirty="0"/>
            </a:br>
            <a:endParaRPr lang="en-US" dirty="0"/>
          </a:p>
        </p:txBody>
      </p:sp>
      <p:sp>
        <p:nvSpPr>
          <p:cNvPr id="4" name="Slide Number Placeholder 3">
            <a:extLst>
              <a:ext uri="{FF2B5EF4-FFF2-40B4-BE49-F238E27FC236}">
                <a16:creationId xmlns:a16="http://schemas.microsoft.com/office/drawing/2014/main" id="{3F77CA4D-441B-C74E-B98E-B0FAC9A3B83F}"/>
              </a:ext>
            </a:extLst>
          </p:cNvPr>
          <p:cNvSpPr>
            <a:spLocks noGrp="1"/>
          </p:cNvSpPr>
          <p:nvPr>
            <p:ph type="sldNum" sz="quarter" idx="12"/>
          </p:nvPr>
        </p:nvSpPr>
        <p:spPr/>
        <p:txBody>
          <a:bodyPr/>
          <a:lstStyle/>
          <a:p>
            <a:fld id="{54105720-E786-164F-AE36-9EBC2F8CA2D8}" type="slidenum">
              <a:rPr lang="en-US" smtClean="0"/>
              <a:pPr/>
              <a:t>5</a:t>
            </a:fld>
            <a:endParaRPr lang="en-US" dirty="0"/>
          </a:p>
        </p:txBody>
      </p:sp>
    </p:spTree>
    <p:extLst>
      <p:ext uri="{BB962C8B-B14F-4D97-AF65-F5344CB8AC3E}">
        <p14:creationId xmlns:p14="http://schemas.microsoft.com/office/powerpoint/2010/main" val="3135913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942B79-101E-A344-9D87-07B5C274773F}"/>
              </a:ext>
            </a:extLst>
          </p:cNvPr>
          <p:cNvSpPr/>
          <p:nvPr/>
        </p:nvSpPr>
        <p:spPr>
          <a:xfrm>
            <a:off x="4956373" y="1672881"/>
            <a:ext cx="7109151" cy="830997"/>
          </a:xfrm>
          <a:prstGeom prst="rect">
            <a:avLst/>
          </a:prstGeom>
        </p:spPr>
        <p:txBody>
          <a:bodyPr wrap="square">
            <a:spAutoFit/>
          </a:bodyPr>
          <a:lstStyle/>
          <a:p>
            <a:pPr marL="342900" indent="-342900">
              <a:buFont typeface="Arial" panose="020B0604020202020204" pitchFamily="34" charset="0"/>
              <a:buChar char="•"/>
              <a:defRPr/>
            </a:pPr>
            <a:r>
              <a:rPr lang="en-US" sz="2400" b="1" dirty="0">
                <a:latin typeface="Arial" panose="020B0604020202020204" pitchFamily="34" charset="0"/>
                <a:ea typeface="URW Geometric Heavy" charset="0"/>
                <a:cs typeface="Arial" panose="020B0604020202020204" pitchFamily="34" charset="0"/>
              </a:rPr>
              <a:t>3-8x faster than Level-1 charging</a:t>
            </a:r>
          </a:p>
          <a:p>
            <a:pPr marL="800100" lvl="1" indent="-342900">
              <a:buFont typeface="Arial" panose="020B0604020202020204" pitchFamily="34" charset="0"/>
              <a:buChar char="•"/>
              <a:defRPr/>
            </a:pPr>
            <a:r>
              <a:rPr lang="en-US" sz="2400" b="1" dirty="0">
                <a:latin typeface="Arial" panose="020B0604020202020204" pitchFamily="34" charset="0"/>
                <a:ea typeface="URW Geometric Heavy" charset="0"/>
                <a:cs typeface="Arial" panose="020B0604020202020204" pitchFamily="34" charset="0"/>
              </a:rPr>
              <a:t>(10-40 miles per hour added, average 25)</a:t>
            </a:r>
          </a:p>
        </p:txBody>
      </p:sp>
      <p:pic>
        <p:nvPicPr>
          <p:cNvPr id="25" name="Picture 24">
            <a:extLst>
              <a:ext uri="{FF2B5EF4-FFF2-40B4-BE49-F238E27FC236}">
                <a16:creationId xmlns:a16="http://schemas.microsoft.com/office/drawing/2014/main" id="{2437D19B-1CCE-4B4F-AAAC-BE954F7EB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327" y="752440"/>
            <a:ext cx="2896767" cy="2896767"/>
          </a:xfrm>
          <a:prstGeom prst="rect">
            <a:avLst/>
          </a:prstGeom>
        </p:spPr>
      </p:pic>
      <p:sp>
        <p:nvSpPr>
          <p:cNvPr id="29" name="TextBox 28">
            <a:extLst>
              <a:ext uri="{FF2B5EF4-FFF2-40B4-BE49-F238E27FC236}">
                <a16:creationId xmlns:a16="http://schemas.microsoft.com/office/drawing/2014/main" id="{4757AA63-598A-DD4E-A7D0-2594BE0E49C5}"/>
              </a:ext>
            </a:extLst>
          </p:cNvPr>
          <p:cNvSpPr txBox="1"/>
          <p:nvPr/>
        </p:nvSpPr>
        <p:spPr>
          <a:xfrm>
            <a:off x="3624263" y="5829300"/>
            <a:ext cx="0" cy="0"/>
          </a:xfrm>
          <a:prstGeom prst="rect">
            <a:avLst/>
          </a:prstGeom>
        </p:spPr>
        <p:txBody>
          <a:bodyPr vert="horz" wrap="none" lIns="91440" tIns="45720" rIns="91440" bIns="45720" rtlCol="0" anchor="ctr">
            <a:noAutofit/>
          </a:bodyPr>
          <a:lstStyle/>
          <a:p>
            <a:pPr>
              <a:defRPr/>
            </a:pPr>
            <a:endParaRPr lang="en-US" sz="2800" dirty="0">
              <a:solidFill>
                <a:srgbClr val="007FA3"/>
              </a:solidFill>
              <a:latin typeface="Arial" panose="020B0604020202020204"/>
            </a:endParaRPr>
          </a:p>
        </p:txBody>
      </p:sp>
      <p:sp>
        <p:nvSpPr>
          <p:cNvPr id="30" name="Google Shape;272;p24">
            <a:extLst>
              <a:ext uri="{FF2B5EF4-FFF2-40B4-BE49-F238E27FC236}">
                <a16:creationId xmlns:a16="http://schemas.microsoft.com/office/drawing/2014/main" id="{C33DC8E8-C5DD-FB49-AF8E-C34546C14EAC}"/>
              </a:ext>
            </a:extLst>
          </p:cNvPr>
          <p:cNvSpPr/>
          <p:nvPr/>
        </p:nvSpPr>
        <p:spPr>
          <a:xfrm rot="5400000">
            <a:off x="2161954" y="1885062"/>
            <a:ext cx="417551" cy="510048"/>
          </a:xfrm>
          <a:prstGeom prst="upArrow">
            <a:avLst>
              <a:gd name="adj1" fmla="val 50000"/>
              <a:gd name="adj2" fmla="val 50000"/>
            </a:avLst>
          </a:prstGeom>
          <a:solidFill>
            <a:srgbClr val="BFBFB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sz="1400" dirty="0">
              <a:solidFill>
                <a:srgbClr val="FFFFFF"/>
              </a:solidFill>
              <a:latin typeface="Arial"/>
              <a:ea typeface="Arial"/>
              <a:cs typeface="Arial"/>
              <a:sym typeface="Arial"/>
            </a:endParaRPr>
          </a:p>
        </p:txBody>
      </p:sp>
      <p:sp>
        <p:nvSpPr>
          <p:cNvPr id="31" name="Rectangle 30">
            <a:extLst>
              <a:ext uri="{FF2B5EF4-FFF2-40B4-BE49-F238E27FC236}">
                <a16:creationId xmlns:a16="http://schemas.microsoft.com/office/drawing/2014/main" id="{1DFC6EAE-0D74-404B-92DA-4F0273385536}"/>
              </a:ext>
            </a:extLst>
          </p:cNvPr>
          <p:cNvSpPr/>
          <p:nvPr/>
        </p:nvSpPr>
        <p:spPr>
          <a:xfrm>
            <a:off x="-189411" y="3209396"/>
            <a:ext cx="2896767" cy="769441"/>
          </a:xfrm>
          <a:prstGeom prst="rect">
            <a:avLst/>
          </a:prstGeom>
        </p:spPr>
        <p:txBody>
          <a:bodyPr wrap="square">
            <a:spAutoFit/>
          </a:bodyPr>
          <a:lstStyle/>
          <a:p>
            <a:pPr lvl="0" algn="ctr">
              <a:defRPr/>
            </a:pPr>
            <a:r>
              <a:rPr lang="en-US" sz="2400" b="1" dirty="0">
                <a:solidFill>
                  <a:srgbClr val="0281A7"/>
                </a:solidFill>
                <a:latin typeface="Arial" panose="020B0604020202020204" pitchFamily="34" charset="0"/>
                <a:cs typeface="Arial" panose="020B0604020202020204" pitchFamily="34" charset="0"/>
              </a:rPr>
              <a:t>240 Volt Outlet </a:t>
            </a:r>
            <a:r>
              <a:rPr lang="en-US" sz="2000" dirty="0">
                <a:solidFill>
                  <a:srgbClr val="0281A7"/>
                </a:solidFill>
                <a:latin typeface="Arial" panose="020B0604020202020204" pitchFamily="34" charset="0"/>
                <a:cs typeface="Arial" panose="020B0604020202020204" pitchFamily="34" charset="0"/>
              </a:rPr>
              <a:t>(dryer plug)</a:t>
            </a:r>
          </a:p>
        </p:txBody>
      </p:sp>
      <p:sp>
        <p:nvSpPr>
          <p:cNvPr id="32" name="Rectangle 31">
            <a:extLst>
              <a:ext uri="{FF2B5EF4-FFF2-40B4-BE49-F238E27FC236}">
                <a16:creationId xmlns:a16="http://schemas.microsoft.com/office/drawing/2014/main" id="{F0952E45-C0B4-8645-9EF0-6D81B1FFDBB0}"/>
              </a:ext>
            </a:extLst>
          </p:cNvPr>
          <p:cNvSpPr/>
          <p:nvPr/>
        </p:nvSpPr>
        <p:spPr>
          <a:xfrm>
            <a:off x="2508604" y="3209396"/>
            <a:ext cx="3157002" cy="769441"/>
          </a:xfrm>
          <a:prstGeom prst="rect">
            <a:avLst/>
          </a:prstGeom>
        </p:spPr>
        <p:txBody>
          <a:bodyPr wrap="square">
            <a:spAutoFit/>
          </a:bodyPr>
          <a:lstStyle/>
          <a:p>
            <a:pPr algn="ctr">
              <a:defRPr/>
            </a:pPr>
            <a:r>
              <a:rPr lang="en-US" sz="2400" b="1" dirty="0">
                <a:solidFill>
                  <a:srgbClr val="0281A7"/>
                </a:solidFill>
                <a:latin typeface="Arial" panose="020B0604020202020204" pitchFamily="34" charset="0"/>
                <a:cs typeface="Arial" panose="020B0604020202020204" pitchFamily="34" charset="0"/>
              </a:rPr>
              <a:t>Standard Port </a:t>
            </a:r>
          </a:p>
          <a:p>
            <a:pPr algn="ctr">
              <a:defRPr/>
            </a:pPr>
            <a:r>
              <a:rPr lang="en-US" sz="2000" dirty="0">
                <a:solidFill>
                  <a:srgbClr val="0281A7"/>
                </a:solidFill>
                <a:latin typeface="Arial" panose="020B0604020202020204" pitchFamily="34" charset="0"/>
                <a:cs typeface="Arial" panose="020B0604020202020204" pitchFamily="34" charset="0"/>
              </a:rPr>
              <a:t>(Teslas have an adapter)</a:t>
            </a:r>
          </a:p>
        </p:txBody>
      </p:sp>
      <p:pic>
        <p:nvPicPr>
          <p:cNvPr id="16" name="Picture 15">
            <a:extLst>
              <a:ext uri="{FF2B5EF4-FFF2-40B4-BE49-F238E27FC236}">
                <a16:creationId xmlns:a16="http://schemas.microsoft.com/office/drawing/2014/main" id="{5878C9DC-C023-5C47-9116-851A660F0856}"/>
              </a:ext>
            </a:extLst>
          </p:cNvPr>
          <p:cNvPicPr>
            <a:picLocks noChangeAspect="1"/>
          </p:cNvPicPr>
          <p:nvPr/>
        </p:nvPicPr>
        <p:blipFill rotWithShape="1">
          <a:blip r:embed="rId4"/>
          <a:srcRect l="9646" b="807"/>
          <a:stretch/>
        </p:blipFill>
        <p:spPr>
          <a:xfrm>
            <a:off x="131" y="4307165"/>
            <a:ext cx="3507172" cy="2558584"/>
          </a:xfrm>
          <a:prstGeom prst="rect">
            <a:avLst/>
          </a:prstGeom>
        </p:spPr>
      </p:pic>
      <p:sp>
        <p:nvSpPr>
          <p:cNvPr id="2" name="TextBox 1">
            <a:extLst>
              <a:ext uri="{FF2B5EF4-FFF2-40B4-BE49-F238E27FC236}">
                <a16:creationId xmlns:a16="http://schemas.microsoft.com/office/drawing/2014/main" id="{E6F54BF9-B6F6-BB4E-A9BE-BE2A7EEB3451}"/>
              </a:ext>
            </a:extLst>
          </p:cNvPr>
          <p:cNvSpPr txBox="1"/>
          <p:nvPr/>
        </p:nvSpPr>
        <p:spPr>
          <a:xfrm>
            <a:off x="4624039" y="8251902"/>
            <a:ext cx="0" cy="0"/>
          </a:xfrm>
          <a:prstGeom prst="rect">
            <a:avLst/>
          </a:prstGeom>
        </p:spPr>
        <p:txBody>
          <a:bodyPr vert="horz" wrap="none" lIns="91440" tIns="45720" rIns="91440" bIns="45720" rtlCol="0" anchor="ctr">
            <a:noAutofit/>
          </a:bodyPr>
          <a:lstStyle/>
          <a:p>
            <a:pPr defTabSz="457200">
              <a:defRPr/>
            </a:pPr>
            <a:endParaRPr lang="en-US" sz="2800" dirty="0">
              <a:solidFill>
                <a:srgbClr val="007FA3"/>
              </a:solidFill>
              <a:latin typeface="Arial" panose="020B0604020202020204"/>
            </a:endParaRPr>
          </a:p>
        </p:txBody>
      </p:sp>
      <p:pic>
        <p:nvPicPr>
          <p:cNvPr id="7" name="Picture 6">
            <a:extLst>
              <a:ext uri="{FF2B5EF4-FFF2-40B4-BE49-F238E27FC236}">
                <a16:creationId xmlns:a16="http://schemas.microsoft.com/office/drawing/2014/main" id="{0CD97DEF-0BB1-F349-A61A-A9F368C6E67B}"/>
              </a:ext>
            </a:extLst>
          </p:cNvPr>
          <p:cNvPicPr>
            <a:picLocks noChangeAspect="1"/>
          </p:cNvPicPr>
          <p:nvPr/>
        </p:nvPicPr>
        <p:blipFill>
          <a:blip r:embed="rId5"/>
          <a:stretch>
            <a:fillRect/>
          </a:stretch>
        </p:blipFill>
        <p:spPr>
          <a:xfrm>
            <a:off x="3507302" y="4307165"/>
            <a:ext cx="5253626" cy="2558584"/>
          </a:xfrm>
          <a:prstGeom prst="rect">
            <a:avLst/>
          </a:prstGeom>
        </p:spPr>
      </p:pic>
      <p:pic>
        <p:nvPicPr>
          <p:cNvPr id="8" name="Picture 7">
            <a:extLst>
              <a:ext uri="{FF2B5EF4-FFF2-40B4-BE49-F238E27FC236}">
                <a16:creationId xmlns:a16="http://schemas.microsoft.com/office/drawing/2014/main" id="{794F2C43-A9B1-EF41-A926-EDEE05E4C9E4}"/>
              </a:ext>
            </a:extLst>
          </p:cNvPr>
          <p:cNvPicPr>
            <a:picLocks noChangeAspect="1"/>
          </p:cNvPicPr>
          <p:nvPr/>
        </p:nvPicPr>
        <p:blipFill rotWithShape="1">
          <a:blip r:embed="rId6"/>
          <a:srcRect t="1880" r="733"/>
          <a:stretch/>
        </p:blipFill>
        <p:spPr>
          <a:xfrm>
            <a:off x="376519" y="1324653"/>
            <a:ext cx="1575296" cy="1557094"/>
          </a:xfrm>
          <a:prstGeom prst="ellipse">
            <a:avLst/>
          </a:prstGeom>
        </p:spPr>
      </p:pic>
      <p:sp>
        <p:nvSpPr>
          <p:cNvPr id="4" name="TextBox 3">
            <a:extLst>
              <a:ext uri="{FF2B5EF4-FFF2-40B4-BE49-F238E27FC236}">
                <a16:creationId xmlns:a16="http://schemas.microsoft.com/office/drawing/2014/main" id="{B2F60CB2-6790-B742-BB72-ECEEB54913C5}"/>
              </a:ext>
            </a:extLst>
          </p:cNvPr>
          <p:cNvSpPr txBox="1"/>
          <p:nvPr/>
        </p:nvSpPr>
        <p:spPr>
          <a:xfrm>
            <a:off x="9143768" y="3310638"/>
            <a:ext cx="2753440" cy="1938992"/>
          </a:xfrm>
          <a:prstGeom prst="rect">
            <a:avLst/>
          </a:prstGeom>
          <a:solidFill>
            <a:schemeClr val="bg2"/>
          </a:solidFill>
          <a:ln w="28575">
            <a:solidFill>
              <a:srgbClr val="00A7DF"/>
            </a:solidFill>
          </a:ln>
        </p:spPr>
        <p:txBody>
          <a:bodyPr wrap="square" rtlCol="0">
            <a:spAutoFit/>
          </a:bodyPr>
          <a:lstStyle/>
          <a:p>
            <a:pPr algn="ctr">
              <a:defRPr/>
            </a:pPr>
            <a:r>
              <a:rPr lang="en-US" sz="2400" b="1" dirty="0">
                <a:solidFill>
                  <a:srgbClr val="00A7DF"/>
                </a:solidFill>
                <a:latin typeface="Arial" panose="020B0604020202020204" pitchFamily="34" charset="0"/>
                <a:ea typeface="URW Geometric Heavy" charset="0"/>
                <a:cs typeface="Arial" panose="020B0604020202020204" pitchFamily="34" charset="0"/>
              </a:rPr>
              <a:t>Use Case?</a:t>
            </a:r>
            <a:endParaRPr lang="en-US" sz="2400" b="1" dirty="0">
              <a:latin typeface="Arial" panose="020B0604020202020204" pitchFamily="34" charset="0"/>
              <a:ea typeface="URW Geometric Heavy" charset="0"/>
              <a:cs typeface="Arial" panose="020B0604020202020204" pitchFamily="34" charset="0"/>
            </a:endParaRPr>
          </a:p>
          <a:p>
            <a:pPr marL="285750" indent="-285750">
              <a:buFont typeface="Arial" panose="020B0604020202020204" pitchFamily="34" charset="0"/>
              <a:buChar char="•"/>
              <a:defRPr/>
            </a:pPr>
            <a:r>
              <a:rPr lang="en-US" sz="2400" dirty="0">
                <a:latin typeface="Arial" panose="020B0604020202020204" pitchFamily="34" charset="0"/>
                <a:ea typeface="URW Geometric Heavy" charset="0"/>
                <a:cs typeface="Arial" panose="020B0604020202020204" pitchFamily="34" charset="0"/>
              </a:rPr>
              <a:t>Public chargers</a:t>
            </a:r>
          </a:p>
          <a:p>
            <a:pPr marL="285750" indent="-285750">
              <a:buFont typeface="Arial" panose="020B0604020202020204" pitchFamily="34" charset="0"/>
              <a:buChar char="•"/>
              <a:defRPr/>
            </a:pPr>
            <a:r>
              <a:rPr lang="en-US" sz="2400" dirty="0">
                <a:latin typeface="Arial" panose="020B0604020202020204" pitchFamily="34" charset="0"/>
                <a:ea typeface="URW Geometric Heavy" charset="0"/>
                <a:cs typeface="Arial" panose="020B0604020202020204" pitchFamily="34" charset="0"/>
              </a:rPr>
              <a:t>Homes</a:t>
            </a:r>
          </a:p>
          <a:p>
            <a:pPr marL="285750" indent="-285750">
              <a:buFont typeface="Arial" panose="020B0604020202020204" pitchFamily="34" charset="0"/>
              <a:buChar char="•"/>
              <a:defRPr/>
            </a:pPr>
            <a:r>
              <a:rPr lang="en-US" sz="2400" dirty="0">
                <a:latin typeface="Arial" panose="020B0604020202020204" pitchFamily="34" charset="0"/>
                <a:ea typeface="URW Geometric Heavy" charset="0"/>
                <a:cs typeface="Arial" panose="020B0604020202020204" pitchFamily="34" charset="0"/>
              </a:rPr>
              <a:t>MUDs</a:t>
            </a:r>
          </a:p>
          <a:p>
            <a:pPr marL="285750" indent="-285750">
              <a:buFont typeface="Arial" panose="020B0604020202020204" pitchFamily="34" charset="0"/>
              <a:buChar char="•"/>
              <a:defRPr/>
            </a:pPr>
            <a:r>
              <a:rPr lang="en-US" sz="2400" dirty="0">
                <a:latin typeface="Arial" panose="020B0604020202020204" pitchFamily="34" charset="0"/>
                <a:ea typeface="URW Geometric Heavy" charset="0"/>
                <a:cs typeface="Arial" panose="020B0604020202020204" pitchFamily="34" charset="0"/>
              </a:rPr>
              <a:t>Workplaces</a:t>
            </a:r>
          </a:p>
        </p:txBody>
      </p:sp>
      <p:sp>
        <p:nvSpPr>
          <p:cNvPr id="3" name="Title 2">
            <a:extLst>
              <a:ext uri="{FF2B5EF4-FFF2-40B4-BE49-F238E27FC236}">
                <a16:creationId xmlns:a16="http://schemas.microsoft.com/office/drawing/2014/main" id="{713B039E-C8B8-4B4F-9C41-30265F752D2C}"/>
              </a:ext>
            </a:extLst>
          </p:cNvPr>
          <p:cNvSpPr>
            <a:spLocks noGrp="1"/>
          </p:cNvSpPr>
          <p:nvPr>
            <p:ph type="title"/>
          </p:nvPr>
        </p:nvSpPr>
        <p:spPr>
          <a:xfrm>
            <a:off x="469895" y="166328"/>
            <a:ext cx="11252210" cy="1187952"/>
          </a:xfrm>
        </p:spPr>
        <p:txBody>
          <a:bodyPr/>
          <a:lstStyle/>
          <a:p>
            <a:r>
              <a:rPr lang="en-US" dirty="0"/>
              <a:t>Level 2 Charging</a:t>
            </a:r>
            <a:br>
              <a:rPr lang="en-US" dirty="0"/>
            </a:br>
            <a:endParaRPr lang="en-US" dirty="0"/>
          </a:p>
        </p:txBody>
      </p:sp>
      <p:sp>
        <p:nvSpPr>
          <p:cNvPr id="5" name="Slide Number Placeholder 4">
            <a:extLst>
              <a:ext uri="{FF2B5EF4-FFF2-40B4-BE49-F238E27FC236}">
                <a16:creationId xmlns:a16="http://schemas.microsoft.com/office/drawing/2014/main" id="{5962063F-8E29-814E-9D9B-D53ED7358900}"/>
              </a:ext>
            </a:extLst>
          </p:cNvPr>
          <p:cNvSpPr>
            <a:spLocks noGrp="1"/>
          </p:cNvSpPr>
          <p:nvPr>
            <p:ph type="sldNum" sz="quarter" idx="12"/>
          </p:nvPr>
        </p:nvSpPr>
        <p:spPr/>
        <p:txBody>
          <a:bodyPr/>
          <a:lstStyle/>
          <a:p>
            <a:fld id="{54105720-E786-164F-AE36-9EBC2F8CA2D8}"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2232866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437D19B-1CCE-4B4F-AAAC-BE954F7EB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327" y="752440"/>
            <a:ext cx="2896767" cy="2896767"/>
          </a:xfrm>
          <a:prstGeom prst="rect">
            <a:avLst/>
          </a:prstGeom>
        </p:spPr>
      </p:pic>
      <p:sp>
        <p:nvSpPr>
          <p:cNvPr id="29" name="TextBox 28">
            <a:extLst>
              <a:ext uri="{FF2B5EF4-FFF2-40B4-BE49-F238E27FC236}">
                <a16:creationId xmlns:a16="http://schemas.microsoft.com/office/drawing/2014/main" id="{4757AA63-598A-DD4E-A7D0-2594BE0E49C5}"/>
              </a:ext>
            </a:extLst>
          </p:cNvPr>
          <p:cNvSpPr txBox="1"/>
          <p:nvPr/>
        </p:nvSpPr>
        <p:spPr>
          <a:xfrm>
            <a:off x="3624263" y="5829300"/>
            <a:ext cx="0" cy="0"/>
          </a:xfrm>
          <a:prstGeom prst="rect">
            <a:avLst/>
          </a:prstGeom>
        </p:spPr>
        <p:txBody>
          <a:bodyPr vert="horz" wrap="none" lIns="91440" tIns="45720" rIns="91440" bIns="45720" rtlCol="0" anchor="ctr">
            <a:noAutofit/>
          </a:bodyPr>
          <a:lstStyle/>
          <a:p>
            <a:pPr>
              <a:defRPr/>
            </a:pPr>
            <a:endParaRPr lang="en-US" sz="2800" dirty="0">
              <a:solidFill>
                <a:srgbClr val="007FA3"/>
              </a:solidFill>
              <a:latin typeface="Arial" panose="020B0604020202020204"/>
            </a:endParaRPr>
          </a:p>
        </p:txBody>
      </p:sp>
      <p:sp>
        <p:nvSpPr>
          <p:cNvPr id="30" name="Google Shape;272;p24">
            <a:extLst>
              <a:ext uri="{FF2B5EF4-FFF2-40B4-BE49-F238E27FC236}">
                <a16:creationId xmlns:a16="http://schemas.microsoft.com/office/drawing/2014/main" id="{C33DC8E8-C5DD-FB49-AF8E-C34546C14EAC}"/>
              </a:ext>
            </a:extLst>
          </p:cNvPr>
          <p:cNvSpPr/>
          <p:nvPr/>
        </p:nvSpPr>
        <p:spPr>
          <a:xfrm rot="5400000">
            <a:off x="2161954" y="1885062"/>
            <a:ext cx="417551" cy="510048"/>
          </a:xfrm>
          <a:prstGeom prst="upArrow">
            <a:avLst>
              <a:gd name="adj1" fmla="val 50000"/>
              <a:gd name="adj2" fmla="val 50000"/>
            </a:avLst>
          </a:prstGeom>
          <a:solidFill>
            <a:srgbClr val="BFBFB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sz="1400" dirty="0">
              <a:solidFill>
                <a:srgbClr val="FFFFFF"/>
              </a:solidFill>
              <a:latin typeface="Arial"/>
              <a:ea typeface="Arial"/>
              <a:cs typeface="Arial"/>
              <a:sym typeface="Arial"/>
            </a:endParaRPr>
          </a:p>
        </p:txBody>
      </p:sp>
      <p:sp>
        <p:nvSpPr>
          <p:cNvPr id="31" name="Rectangle 30">
            <a:extLst>
              <a:ext uri="{FF2B5EF4-FFF2-40B4-BE49-F238E27FC236}">
                <a16:creationId xmlns:a16="http://schemas.microsoft.com/office/drawing/2014/main" id="{1DFC6EAE-0D74-404B-92DA-4F0273385536}"/>
              </a:ext>
            </a:extLst>
          </p:cNvPr>
          <p:cNvSpPr/>
          <p:nvPr/>
        </p:nvSpPr>
        <p:spPr>
          <a:xfrm>
            <a:off x="-189411" y="3209396"/>
            <a:ext cx="2896767" cy="769441"/>
          </a:xfrm>
          <a:prstGeom prst="rect">
            <a:avLst/>
          </a:prstGeom>
        </p:spPr>
        <p:txBody>
          <a:bodyPr wrap="square">
            <a:spAutoFit/>
          </a:bodyPr>
          <a:lstStyle/>
          <a:p>
            <a:pPr lvl="0" algn="ctr">
              <a:defRPr/>
            </a:pPr>
            <a:r>
              <a:rPr lang="en-US" sz="2400" b="1" dirty="0">
                <a:solidFill>
                  <a:srgbClr val="0281A7"/>
                </a:solidFill>
                <a:latin typeface="Arial" panose="020B0604020202020204" pitchFamily="34" charset="0"/>
                <a:cs typeface="Arial" panose="020B0604020202020204" pitchFamily="34" charset="0"/>
              </a:rPr>
              <a:t>240 Volt Outlet </a:t>
            </a:r>
            <a:r>
              <a:rPr lang="en-US" sz="2000" dirty="0">
                <a:solidFill>
                  <a:srgbClr val="0281A7"/>
                </a:solidFill>
                <a:latin typeface="Arial" panose="020B0604020202020204" pitchFamily="34" charset="0"/>
                <a:cs typeface="Arial" panose="020B0604020202020204" pitchFamily="34" charset="0"/>
              </a:rPr>
              <a:t>(dryer plug)</a:t>
            </a:r>
          </a:p>
        </p:txBody>
      </p:sp>
      <p:sp>
        <p:nvSpPr>
          <p:cNvPr id="32" name="Rectangle 31">
            <a:extLst>
              <a:ext uri="{FF2B5EF4-FFF2-40B4-BE49-F238E27FC236}">
                <a16:creationId xmlns:a16="http://schemas.microsoft.com/office/drawing/2014/main" id="{F0952E45-C0B4-8645-9EF0-6D81B1FFDBB0}"/>
              </a:ext>
            </a:extLst>
          </p:cNvPr>
          <p:cNvSpPr/>
          <p:nvPr/>
        </p:nvSpPr>
        <p:spPr>
          <a:xfrm>
            <a:off x="1951815" y="3223675"/>
            <a:ext cx="4089126" cy="769441"/>
          </a:xfrm>
          <a:prstGeom prst="rect">
            <a:avLst/>
          </a:prstGeom>
        </p:spPr>
        <p:txBody>
          <a:bodyPr wrap="square">
            <a:spAutoFit/>
          </a:bodyPr>
          <a:lstStyle/>
          <a:p>
            <a:pPr algn="ctr">
              <a:defRPr/>
            </a:pPr>
            <a:r>
              <a:rPr lang="en-US" sz="2400" b="1" dirty="0">
                <a:solidFill>
                  <a:srgbClr val="0281A7"/>
                </a:solidFill>
                <a:latin typeface="Arial" panose="020B0604020202020204" pitchFamily="34" charset="0"/>
                <a:cs typeface="Arial" panose="020B0604020202020204" pitchFamily="34" charset="0"/>
              </a:rPr>
              <a:t>Standard Port</a:t>
            </a:r>
          </a:p>
          <a:p>
            <a:pPr algn="ctr">
              <a:defRPr/>
            </a:pPr>
            <a:r>
              <a:rPr lang="en-US" sz="2000" b="1" dirty="0">
                <a:solidFill>
                  <a:srgbClr val="0281A7"/>
                </a:solidFill>
                <a:latin typeface="Arial" panose="020B0604020202020204" pitchFamily="34" charset="0"/>
                <a:cs typeface="Arial" panose="020B0604020202020204" pitchFamily="34" charset="0"/>
              </a:rPr>
              <a:t> </a:t>
            </a:r>
            <a:r>
              <a:rPr lang="en-US" sz="2000" dirty="0">
                <a:solidFill>
                  <a:srgbClr val="0281A7"/>
                </a:solidFill>
                <a:latin typeface="Arial" panose="020B0604020202020204" pitchFamily="34" charset="0"/>
                <a:cs typeface="Arial" panose="020B0604020202020204" pitchFamily="34" charset="0"/>
              </a:rPr>
              <a:t>(Teslas have an adapter)</a:t>
            </a:r>
          </a:p>
        </p:txBody>
      </p:sp>
      <p:sp>
        <p:nvSpPr>
          <p:cNvPr id="2" name="TextBox 1">
            <a:extLst>
              <a:ext uri="{FF2B5EF4-FFF2-40B4-BE49-F238E27FC236}">
                <a16:creationId xmlns:a16="http://schemas.microsoft.com/office/drawing/2014/main" id="{E6F54BF9-B6F6-BB4E-A9BE-BE2A7EEB3451}"/>
              </a:ext>
            </a:extLst>
          </p:cNvPr>
          <p:cNvSpPr txBox="1"/>
          <p:nvPr/>
        </p:nvSpPr>
        <p:spPr>
          <a:xfrm>
            <a:off x="4624039" y="8251902"/>
            <a:ext cx="0" cy="0"/>
          </a:xfrm>
          <a:prstGeom prst="rect">
            <a:avLst/>
          </a:prstGeom>
        </p:spPr>
        <p:txBody>
          <a:bodyPr vert="horz" wrap="none" lIns="91440" tIns="45720" rIns="91440" bIns="45720" rtlCol="0" anchor="ctr">
            <a:noAutofit/>
          </a:bodyPr>
          <a:lstStyle/>
          <a:p>
            <a:pPr defTabSz="457200">
              <a:defRPr/>
            </a:pPr>
            <a:endParaRPr lang="en-US" sz="2800" dirty="0">
              <a:solidFill>
                <a:srgbClr val="007FA3"/>
              </a:solidFill>
              <a:latin typeface="Arial" panose="020B0604020202020204"/>
            </a:endParaRPr>
          </a:p>
        </p:txBody>
      </p:sp>
      <p:pic>
        <p:nvPicPr>
          <p:cNvPr id="8" name="Picture 7">
            <a:extLst>
              <a:ext uri="{FF2B5EF4-FFF2-40B4-BE49-F238E27FC236}">
                <a16:creationId xmlns:a16="http://schemas.microsoft.com/office/drawing/2014/main" id="{794F2C43-A9B1-EF41-A926-EDEE05E4C9E4}"/>
              </a:ext>
            </a:extLst>
          </p:cNvPr>
          <p:cNvPicPr>
            <a:picLocks noChangeAspect="1"/>
          </p:cNvPicPr>
          <p:nvPr/>
        </p:nvPicPr>
        <p:blipFill rotWithShape="1">
          <a:blip r:embed="rId4"/>
          <a:srcRect t="1880" r="733"/>
          <a:stretch/>
        </p:blipFill>
        <p:spPr>
          <a:xfrm>
            <a:off x="376519" y="1324653"/>
            <a:ext cx="1575296" cy="1557094"/>
          </a:xfrm>
          <a:prstGeom prst="ellipse">
            <a:avLst/>
          </a:prstGeom>
        </p:spPr>
      </p:pic>
      <p:sp>
        <p:nvSpPr>
          <p:cNvPr id="4" name="TextBox 3">
            <a:extLst>
              <a:ext uri="{FF2B5EF4-FFF2-40B4-BE49-F238E27FC236}">
                <a16:creationId xmlns:a16="http://schemas.microsoft.com/office/drawing/2014/main" id="{B2F60CB2-6790-B742-BB72-ECEEB54913C5}"/>
              </a:ext>
            </a:extLst>
          </p:cNvPr>
          <p:cNvSpPr txBox="1"/>
          <p:nvPr/>
        </p:nvSpPr>
        <p:spPr>
          <a:xfrm>
            <a:off x="9143768" y="4188840"/>
            <a:ext cx="2753440" cy="1569660"/>
          </a:xfrm>
          <a:prstGeom prst="rect">
            <a:avLst/>
          </a:prstGeom>
          <a:solidFill>
            <a:schemeClr val="bg2"/>
          </a:solidFill>
          <a:ln w="28575">
            <a:solidFill>
              <a:srgbClr val="00A7DF"/>
            </a:solidFill>
          </a:ln>
        </p:spPr>
        <p:txBody>
          <a:bodyPr wrap="square" rtlCol="0">
            <a:spAutoFit/>
          </a:bodyPr>
          <a:lstStyle/>
          <a:p>
            <a:pPr algn="ctr">
              <a:defRPr/>
            </a:pPr>
            <a:r>
              <a:rPr lang="en-US" sz="2400" b="1" dirty="0">
                <a:solidFill>
                  <a:srgbClr val="00A7DF"/>
                </a:solidFill>
                <a:latin typeface="Arial" panose="020B0604020202020204" pitchFamily="34" charset="0"/>
                <a:ea typeface="URW Geometric Heavy" charset="0"/>
                <a:cs typeface="Arial" panose="020B0604020202020204" pitchFamily="34" charset="0"/>
              </a:rPr>
              <a:t>Use Case?</a:t>
            </a:r>
            <a:endParaRPr lang="en-US" sz="2400" b="1" dirty="0">
              <a:latin typeface="Arial" panose="020B0604020202020204" pitchFamily="34" charset="0"/>
              <a:ea typeface="URW Geometric Heavy" charset="0"/>
              <a:cs typeface="Arial" panose="020B0604020202020204" pitchFamily="34" charset="0"/>
            </a:endParaRPr>
          </a:p>
          <a:p>
            <a:pPr marL="285750" indent="-285750">
              <a:buFont typeface="Arial" panose="020B0604020202020204" pitchFamily="34" charset="0"/>
              <a:buChar char="•"/>
              <a:defRPr/>
            </a:pPr>
            <a:r>
              <a:rPr lang="en-US" sz="2400" dirty="0">
                <a:latin typeface="Arial" panose="020B0604020202020204" pitchFamily="34" charset="0"/>
                <a:ea typeface="URW Geometric Heavy" charset="0"/>
                <a:cs typeface="Arial" panose="020B0604020202020204" pitchFamily="34" charset="0"/>
              </a:rPr>
              <a:t>Public chargers</a:t>
            </a:r>
          </a:p>
          <a:p>
            <a:pPr marL="285750" indent="-285750">
              <a:buFont typeface="Arial" panose="020B0604020202020204" pitchFamily="34" charset="0"/>
              <a:buChar char="•"/>
              <a:defRPr/>
            </a:pPr>
            <a:r>
              <a:rPr lang="en-US" sz="2400" dirty="0">
                <a:latin typeface="Arial" panose="020B0604020202020204" pitchFamily="34" charset="0"/>
                <a:ea typeface="URW Geometric Heavy" charset="0"/>
                <a:cs typeface="Arial" panose="020B0604020202020204" pitchFamily="34" charset="0"/>
              </a:rPr>
              <a:t>MUDs</a:t>
            </a:r>
          </a:p>
          <a:p>
            <a:pPr marL="285750" indent="-285750">
              <a:buFont typeface="Arial" panose="020B0604020202020204" pitchFamily="34" charset="0"/>
              <a:buChar char="•"/>
              <a:defRPr/>
            </a:pPr>
            <a:r>
              <a:rPr lang="en-US" sz="2400" dirty="0">
                <a:latin typeface="Arial" panose="020B0604020202020204" pitchFamily="34" charset="0"/>
                <a:ea typeface="URW Geometric Heavy" charset="0"/>
                <a:cs typeface="Arial" panose="020B0604020202020204" pitchFamily="34" charset="0"/>
              </a:rPr>
              <a:t>Workplaces</a:t>
            </a:r>
          </a:p>
        </p:txBody>
      </p:sp>
      <p:sp>
        <p:nvSpPr>
          <p:cNvPr id="3" name="Rectangle 2">
            <a:extLst>
              <a:ext uri="{FF2B5EF4-FFF2-40B4-BE49-F238E27FC236}">
                <a16:creationId xmlns:a16="http://schemas.microsoft.com/office/drawing/2014/main" id="{AF8BDFD9-E328-1D4C-9721-99741D5BEAC1}"/>
              </a:ext>
            </a:extLst>
          </p:cNvPr>
          <p:cNvSpPr/>
          <p:nvPr/>
        </p:nvSpPr>
        <p:spPr>
          <a:xfrm>
            <a:off x="5257094" y="1250570"/>
            <a:ext cx="6809252"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Networked chargers are connected to the net</a:t>
            </a:r>
          </a:p>
        </p:txBody>
      </p:sp>
      <p:pic>
        <p:nvPicPr>
          <p:cNvPr id="17" name="Picture 16">
            <a:extLst>
              <a:ext uri="{FF2B5EF4-FFF2-40B4-BE49-F238E27FC236}">
                <a16:creationId xmlns:a16="http://schemas.microsoft.com/office/drawing/2014/main" id="{68A68D21-5F97-7848-81E4-D063B26D48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58" y="4167122"/>
            <a:ext cx="3119718" cy="2962949"/>
          </a:xfrm>
          <a:prstGeom prst="rect">
            <a:avLst/>
          </a:prstGeom>
        </p:spPr>
      </p:pic>
      <p:sp>
        <p:nvSpPr>
          <p:cNvPr id="5" name="TextBox 4">
            <a:extLst>
              <a:ext uri="{FF2B5EF4-FFF2-40B4-BE49-F238E27FC236}">
                <a16:creationId xmlns:a16="http://schemas.microsoft.com/office/drawing/2014/main" id="{693C4A7F-5F97-4043-9491-1BAE879C52E3}"/>
              </a:ext>
            </a:extLst>
          </p:cNvPr>
          <p:cNvSpPr txBox="1"/>
          <p:nvPr/>
        </p:nvSpPr>
        <p:spPr>
          <a:xfrm>
            <a:off x="3170778" y="4187767"/>
            <a:ext cx="5965164"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Enables features such as:</a:t>
            </a:r>
          </a:p>
          <a:p>
            <a:pPr marL="466725" indent="-466725">
              <a:buFont typeface="Arial" panose="020B0604020202020204" pitchFamily="34" charset="0"/>
              <a:buChar char="•"/>
            </a:pPr>
            <a:r>
              <a:rPr lang="en-US" dirty="0">
                <a:latin typeface="Arial" panose="020B0604020202020204" pitchFamily="34" charset="0"/>
                <a:cs typeface="Arial" panose="020B0604020202020204" pitchFamily="34" charset="0"/>
              </a:rPr>
              <a:t>Payment options-via phone app/credit card/fob</a:t>
            </a:r>
          </a:p>
          <a:p>
            <a:pPr marL="466725" indent="-466725">
              <a:buFont typeface="Arial" panose="020B0604020202020204" pitchFamily="34" charset="0"/>
              <a:buChar char="•"/>
            </a:pPr>
            <a:r>
              <a:rPr lang="en-US" dirty="0">
                <a:latin typeface="Arial" panose="020B0604020202020204" pitchFamily="34" charset="0"/>
                <a:cs typeface="Arial" panose="020B0604020202020204" pitchFamily="34" charset="0"/>
              </a:rPr>
              <a:t>Access restrictions</a:t>
            </a:r>
          </a:p>
          <a:p>
            <a:pPr marL="466725" indent="-466725">
              <a:buFont typeface="Arial" panose="020B0604020202020204" pitchFamily="34" charset="0"/>
              <a:buChar char="•"/>
            </a:pPr>
            <a:r>
              <a:rPr lang="en-US" dirty="0">
                <a:latin typeface="Arial" panose="020B0604020202020204" pitchFamily="34" charset="0"/>
                <a:cs typeface="Arial" panose="020B0604020202020204" pitchFamily="34" charset="0"/>
              </a:rPr>
              <a:t>Reservation systems</a:t>
            </a:r>
          </a:p>
          <a:p>
            <a:pPr marL="466725" indent="-466725">
              <a:buFont typeface="Arial" panose="020B0604020202020204" pitchFamily="34" charset="0"/>
              <a:buChar char="•"/>
            </a:pPr>
            <a:r>
              <a:rPr lang="en-US" dirty="0">
                <a:latin typeface="Arial" panose="020B0604020202020204" pitchFamily="34" charset="0"/>
                <a:cs typeface="Arial" panose="020B0604020202020204" pitchFamily="34" charset="0"/>
              </a:rPr>
              <a:t>Notifications</a:t>
            </a:r>
          </a:p>
          <a:p>
            <a:pPr marL="466725" indent="-466725">
              <a:buFont typeface="Arial" panose="020B0604020202020204" pitchFamily="34" charset="0"/>
              <a:buChar char="•"/>
            </a:pPr>
            <a:r>
              <a:rPr lang="en-US" dirty="0">
                <a:latin typeface="Arial" panose="020B0604020202020204" pitchFamily="34" charset="0"/>
                <a:cs typeface="Arial" panose="020B0604020202020204" pitchFamily="34" charset="0"/>
              </a:rPr>
              <a:t>Rate design (per kWh, hr, etc.) and Idle fees</a:t>
            </a:r>
          </a:p>
          <a:p>
            <a:pPr marL="466725" indent="-466725">
              <a:buFont typeface="Arial" panose="020B0604020202020204" pitchFamily="34" charset="0"/>
              <a:buChar char="•"/>
            </a:pPr>
            <a:r>
              <a:rPr lang="en-US" dirty="0">
                <a:latin typeface="Arial" panose="020B0604020202020204" pitchFamily="34" charset="0"/>
                <a:cs typeface="Arial" panose="020B0604020202020204" pitchFamily="34" charset="0"/>
              </a:rPr>
              <a:t>Backend data metering/remote monitoring</a:t>
            </a:r>
          </a:p>
          <a:p>
            <a:pPr marL="466725" indent="-466725">
              <a:buFont typeface="Arial" panose="020B0604020202020204" pitchFamily="34" charset="0"/>
              <a:buChar char="•"/>
            </a:pPr>
            <a:r>
              <a:rPr lang="en-US" dirty="0">
                <a:latin typeface="Arial" panose="020B0604020202020204" pitchFamily="34" charset="0"/>
                <a:cs typeface="Arial" panose="020B0604020202020204" pitchFamily="34" charset="0"/>
              </a:rPr>
              <a:t>Power control/sharing (Sometimes)</a:t>
            </a:r>
          </a:p>
          <a:p>
            <a:pPr marL="466725" indent="-466725">
              <a:buFont typeface="Arial" panose="020B0604020202020204" pitchFamily="34" charset="0"/>
              <a:buChar char="•"/>
            </a:pPr>
            <a:r>
              <a:rPr lang="en-US" dirty="0">
                <a:latin typeface="Arial" panose="020B0604020202020204" pitchFamily="34" charset="0"/>
                <a:cs typeface="Arial" panose="020B0604020202020204" pitchFamily="34" charset="0"/>
              </a:rPr>
              <a:t>Remote Servicing</a:t>
            </a:r>
          </a:p>
        </p:txBody>
      </p:sp>
      <p:pic>
        <p:nvPicPr>
          <p:cNvPr id="11" name="Graphic 10" descr="Wi Fi">
            <a:extLst>
              <a:ext uri="{FF2B5EF4-FFF2-40B4-BE49-F238E27FC236}">
                <a16:creationId xmlns:a16="http://schemas.microsoft.com/office/drawing/2014/main" id="{92B41048-F888-AB45-BE46-C47048267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12358" y="2020542"/>
            <a:ext cx="834895" cy="834895"/>
          </a:xfrm>
          <a:prstGeom prst="rect">
            <a:avLst/>
          </a:prstGeom>
        </p:spPr>
      </p:pic>
      <p:pic>
        <p:nvPicPr>
          <p:cNvPr id="18" name="Graphic 17" descr="Signal">
            <a:extLst>
              <a:ext uri="{FF2B5EF4-FFF2-40B4-BE49-F238E27FC236}">
                <a16:creationId xmlns:a16="http://schemas.microsoft.com/office/drawing/2014/main" id="{D0B23206-6E0B-5344-8DA8-C635B235C4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54580" y="2116712"/>
            <a:ext cx="618062" cy="618062"/>
          </a:xfrm>
          <a:prstGeom prst="rect">
            <a:avLst/>
          </a:prstGeom>
        </p:spPr>
      </p:pic>
      <p:pic>
        <p:nvPicPr>
          <p:cNvPr id="20" name="Graphic 19" descr="Ethernet">
            <a:extLst>
              <a:ext uri="{FF2B5EF4-FFF2-40B4-BE49-F238E27FC236}">
                <a16:creationId xmlns:a16="http://schemas.microsoft.com/office/drawing/2014/main" id="{3CB1ACAA-8AE1-1C40-AB18-5E190AF1F6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07349" y="2075166"/>
            <a:ext cx="715881" cy="715881"/>
          </a:xfrm>
          <a:prstGeom prst="rect">
            <a:avLst/>
          </a:prstGeom>
        </p:spPr>
      </p:pic>
      <p:sp>
        <p:nvSpPr>
          <p:cNvPr id="6" name="Title 5">
            <a:extLst>
              <a:ext uri="{FF2B5EF4-FFF2-40B4-BE49-F238E27FC236}">
                <a16:creationId xmlns:a16="http://schemas.microsoft.com/office/drawing/2014/main" id="{FA9F2146-A2FC-3C4F-9218-E7B597D337C2}"/>
              </a:ext>
            </a:extLst>
          </p:cNvPr>
          <p:cNvSpPr>
            <a:spLocks noGrp="1"/>
          </p:cNvSpPr>
          <p:nvPr>
            <p:ph type="title"/>
          </p:nvPr>
        </p:nvSpPr>
        <p:spPr>
          <a:xfrm>
            <a:off x="352823" y="157928"/>
            <a:ext cx="11252210" cy="1187952"/>
          </a:xfrm>
        </p:spPr>
        <p:txBody>
          <a:bodyPr/>
          <a:lstStyle/>
          <a:p>
            <a:r>
              <a:rPr lang="en-US" dirty="0"/>
              <a:t>Networked (Smart) Level-2 Charging</a:t>
            </a:r>
            <a:br>
              <a:rPr lang="en-US" dirty="0"/>
            </a:br>
            <a:endParaRPr lang="en-US" dirty="0"/>
          </a:p>
        </p:txBody>
      </p:sp>
      <p:sp>
        <p:nvSpPr>
          <p:cNvPr id="7" name="Slide Number Placeholder 6">
            <a:extLst>
              <a:ext uri="{FF2B5EF4-FFF2-40B4-BE49-F238E27FC236}">
                <a16:creationId xmlns:a16="http://schemas.microsoft.com/office/drawing/2014/main" id="{5E32287A-D71E-6348-A610-78B0927A5BAF}"/>
              </a:ext>
            </a:extLst>
          </p:cNvPr>
          <p:cNvSpPr>
            <a:spLocks noGrp="1"/>
          </p:cNvSpPr>
          <p:nvPr>
            <p:ph type="sldNum" sz="quarter" idx="12"/>
          </p:nvPr>
        </p:nvSpPr>
        <p:spPr>
          <a:xfrm>
            <a:off x="0" y="6334947"/>
            <a:ext cx="631371" cy="365125"/>
          </a:xfrm>
        </p:spPr>
        <p:txBody>
          <a:bodyPr/>
          <a:lstStyle/>
          <a:p>
            <a:fld id="{54105720-E786-164F-AE36-9EBC2F8CA2D8}" type="slidenum">
              <a:rPr lang="en-US" smtClean="0">
                <a:solidFill>
                  <a:schemeClr val="bg1"/>
                </a:solidFill>
              </a:rPr>
              <a:pPr/>
              <a:t>7</a:t>
            </a:fld>
            <a:endParaRPr lang="en-US" dirty="0">
              <a:solidFill>
                <a:schemeClr val="bg1"/>
              </a:solidFill>
            </a:endParaRPr>
          </a:p>
        </p:txBody>
      </p:sp>
      <p:sp>
        <p:nvSpPr>
          <p:cNvPr id="22" name="Rectangle 21">
            <a:extLst>
              <a:ext uri="{FF2B5EF4-FFF2-40B4-BE49-F238E27FC236}">
                <a16:creationId xmlns:a16="http://schemas.microsoft.com/office/drawing/2014/main" id="{ADC35ADA-8DE7-6C4F-BA39-5F8874382358}"/>
              </a:ext>
            </a:extLst>
          </p:cNvPr>
          <p:cNvSpPr/>
          <p:nvPr/>
        </p:nvSpPr>
        <p:spPr>
          <a:xfrm>
            <a:off x="6040941" y="1685401"/>
            <a:ext cx="5523192" cy="461665"/>
          </a:xfrm>
          <a:prstGeom prst="rect">
            <a:avLst/>
          </a:prstGeom>
        </p:spPr>
        <p:txBody>
          <a:bodyPr wrap="square">
            <a:spAutoFit/>
          </a:bodyPr>
          <a:lstStyle/>
          <a:p>
            <a:pPr lvl="1"/>
            <a:r>
              <a:rPr lang="en-US" sz="2400" dirty="0">
                <a:latin typeface="Arial" panose="020B0604020202020204" pitchFamily="34" charset="0"/>
                <a:cs typeface="Arial" panose="020B0604020202020204" pitchFamily="34" charset="0"/>
              </a:rPr>
              <a:t>Cellular Signal | Wi-fi | Ethernet</a:t>
            </a:r>
          </a:p>
        </p:txBody>
      </p:sp>
    </p:spTree>
    <p:extLst>
      <p:ext uri="{BB962C8B-B14F-4D97-AF65-F5344CB8AC3E}">
        <p14:creationId xmlns:p14="http://schemas.microsoft.com/office/powerpoint/2010/main" val="2422944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942B79-101E-A344-9D87-07B5C274773F}"/>
              </a:ext>
            </a:extLst>
          </p:cNvPr>
          <p:cNvSpPr/>
          <p:nvPr/>
        </p:nvSpPr>
        <p:spPr>
          <a:xfrm>
            <a:off x="6567214" y="1551615"/>
            <a:ext cx="5464503" cy="1938992"/>
          </a:xfrm>
          <a:prstGeom prst="rect">
            <a:avLst/>
          </a:prstGeom>
        </p:spPr>
        <p:txBody>
          <a:bodyPr wrap="square">
            <a:spAutoFit/>
          </a:bodyPr>
          <a:lstStyle/>
          <a:p>
            <a:pPr>
              <a:defRPr/>
            </a:pPr>
            <a:endParaRPr lang="en-US" sz="2400" dirty="0">
              <a:latin typeface="Arial" panose="020B0604020202020204" pitchFamily="34" charset="0"/>
              <a:ea typeface="URW Geometric Heavy" charset="0"/>
              <a:cs typeface="Arial" panose="020B0604020202020204" pitchFamily="34" charset="0"/>
            </a:endParaRPr>
          </a:p>
          <a:p>
            <a:pPr marL="285750" indent="-285750">
              <a:buFont typeface="Arial" panose="020B0604020202020204" pitchFamily="34" charset="0"/>
              <a:buChar char="•"/>
              <a:defRPr/>
            </a:pPr>
            <a:r>
              <a:rPr lang="en-US" sz="2400" b="1" dirty="0">
                <a:latin typeface="Arial" panose="020B0604020202020204" pitchFamily="34" charset="0"/>
                <a:ea typeface="URW Geometric Heavy" charset="0"/>
                <a:cs typeface="Arial" panose="020B0604020202020204" pitchFamily="34" charset="0"/>
              </a:rPr>
              <a:t>80% charge in 20-50 minutes (Depending on charger/vehicle)</a:t>
            </a:r>
          </a:p>
          <a:p>
            <a:pPr marL="285750" indent="-285750">
              <a:buFont typeface="Arial" panose="020B0604020202020204" pitchFamily="34" charset="0"/>
              <a:buChar char="•"/>
              <a:defRPr/>
            </a:pPr>
            <a:r>
              <a:rPr lang="en-US" sz="2400" b="1" dirty="0">
                <a:latin typeface="Arial" panose="020B0604020202020204" pitchFamily="34" charset="0"/>
                <a:ea typeface="URW Geometric Heavy" charset="0"/>
                <a:cs typeface="Arial" panose="020B0604020202020204" pitchFamily="34" charset="0"/>
              </a:rPr>
              <a:t>Fast charging is (other than Tesla) standardizing on CCS/SAE*</a:t>
            </a:r>
          </a:p>
        </p:txBody>
      </p:sp>
      <p:sp>
        <p:nvSpPr>
          <p:cNvPr id="29" name="TextBox 28">
            <a:extLst>
              <a:ext uri="{FF2B5EF4-FFF2-40B4-BE49-F238E27FC236}">
                <a16:creationId xmlns:a16="http://schemas.microsoft.com/office/drawing/2014/main" id="{4757AA63-598A-DD4E-A7D0-2594BE0E49C5}"/>
              </a:ext>
            </a:extLst>
          </p:cNvPr>
          <p:cNvSpPr txBox="1"/>
          <p:nvPr/>
        </p:nvSpPr>
        <p:spPr>
          <a:xfrm>
            <a:off x="3624263" y="5829300"/>
            <a:ext cx="0" cy="0"/>
          </a:xfrm>
          <a:prstGeom prst="rect">
            <a:avLst/>
          </a:prstGeom>
        </p:spPr>
        <p:txBody>
          <a:bodyPr vert="horz" wrap="none" lIns="91440" tIns="45720" rIns="91440" bIns="45720" rtlCol="0" anchor="ctr">
            <a:noAutofit/>
          </a:bodyPr>
          <a:lstStyle/>
          <a:p>
            <a:pPr>
              <a:defRPr/>
            </a:pPr>
            <a:endParaRPr lang="en-US" sz="2800" dirty="0">
              <a:solidFill>
                <a:srgbClr val="007FA3"/>
              </a:solidFill>
              <a:latin typeface="Arial" panose="020B0604020202020204"/>
            </a:endParaRPr>
          </a:p>
        </p:txBody>
      </p:sp>
      <p:sp>
        <p:nvSpPr>
          <p:cNvPr id="31" name="Rectangle 30">
            <a:extLst>
              <a:ext uri="{FF2B5EF4-FFF2-40B4-BE49-F238E27FC236}">
                <a16:creationId xmlns:a16="http://schemas.microsoft.com/office/drawing/2014/main" id="{1DFC6EAE-0D74-404B-92DA-4F0273385536}"/>
              </a:ext>
            </a:extLst>
          </p:cNvPr>
          <p:cNvSpPr/>
          <p:nvPr/>
        </p:nvSpPr>
        <p:spPr>
          <a:xfrm>
            <a:off x="3582406" y="3261871"/>
            <a:ext cx="2051394" cy="1077218"/>
          </a:xfrm>
          <a:prstGeom prst="rect">
            <a:avLst/>
          </a:prstGeom>
        </p:spPr>
        <p:txBody>
          <a:bodyPr wrap="square">
            <a:spAutoFit/>
          </a:bodyPr>
          <a:lstStyle/>
          <a:p>
            <a:pPr algn="ctr">
              <a:defRPr/>
            </a:pPr>
            <a:r>
              <a:rPr lang="en-US" sz="2400" b="1" dirty="0">
                <a:solidFill>
                  <a:srgbClr val="0281A7"/>
                </a:solidFill>
                <a:latin typeface="Arial" panose="020B0604020202020204" pitchFamily="34" charset="0"/>
                <a:cs typeface="Arial" panose="020B0604020202020204" pitchFamily="34" charset="0"/>
              </a:rPr>
              <a:t>*CCS/SAE</a:t>
            </a:r>
          </a:p>
          <a:p>
            <a:pPr algn="ctr">
              <a:defRPr/>
            </a:pPr>
            <a:r>
              <a:rPr lang="en-US" sz="2000" dirty="0">
                <a:solidFill>
                  <a:srgbClr val="0281A7"/>
                </a:solidFill>
                <a:latin typeface="Arial" panose="020B0604020202020204" pitchFamily="34" charset="0"/>
                <a:cs typeface="Arial" panose="020B0604020202020204" pitchFamily="34" charset="0"/>
              </a:rPr>
              <a:t>American/</a:t>
            </a:r>
          </a:p>
          <a:p>
            <a:pPr algn="ctr">
              <a:defRPr/>
            </a:pPr>
            <a:r>
              <a:rPr lang="en-US" sz="2000" dirty="0">
                <a:solidFill>
                  <a:srgbClr val="0281A7"/>
                </a:solidFill>
                <a:latin typeface="Arial" panose="020B0604020202020204" pitchFamily="34" charset="0"/>
                <a:cs typeface="Arial" panose="020B0604020202020204" pitchFamily="34" charset="0"/>
              </a:rPr>
              <a:t>European Cars</a:t>
            </a:r>
          </a:p>
        </p:txBody>
      </p:sp>
      <p:sp>
        <p:nvSpPr>
          <p:cNvPr id="23" name="Rectangle 22">
            <a:extLst>
              <a:ext uri="{FF2B5EF4-FFF2-40B4-BE49-F238E27FC236}">
                <a16:creationId xmlns:a16="http://schemas.microsoft.com/office/drawing/2014/main" id="{B9D215DD-16A1-AC42-BD72-5E0A20CCDB10}"/>
              </a:ext>
            </a:extLst>
          </p:cNvPr>
          <p:cNvSpPr/>
          <p:nvPr/>
        </p:nvSpPr>
        <p:spPr>
          <a:xfrm>
            <a:off x="1759263" y="3244794"/>
            <a:ext cx="2042382" cy="769441"/>
          </a:xfrm>
          <a:prstGeom prst="rect">
            <a:avLst/>
          </a:prstGeom>
        </p:spPr>
        <p:txBody>
          <a:bodyPr wrap="square">
            <a:spAutoFit/>
          </a:bodyPr>
          <a:lstStyle/>
          <a:p>
            <a:pPr algn="ctr">
              <a:defRPr/>
            </a:pPr>
            <a:r>
              <a:rPr lang="en-US" sz="2400" b="1" dirty="0">
                <a:solidFill>
                  <a:srgbClr val="0281A7"/>
                </a:solidFill>
                <a:latin typeface="Arial" panose="020B0604020202020204" pitchFamily="34" charset="0"/>
                <a:cs typeface="Arial" panose="020B0604020202020204" pitchFamily="34" charset="0"/>
              </a:rPr>
              <a:t>CHAdeMO</a:t>
            </a:r>
          </a:p>
          <a:p>
            <a:pPr algn="ctr">
              <a:defRPr/>
            </a:pPr>
            <a:r>
              <a:rPr lang="en-US" sz="2000" dirty="0">
                <a:solidFill>
                  <a:srgbClr val="0281A7"/>
                </a:solidFill>
                <a:latin typeface="Arial" panose="020B0604020202020204" pitchFamily="34" charset="0"/>
                <a:cs typeface="Arial" panose="020B0604020202020204" pitchFamily="34" charset="0"/>
              </a:rPr>
              <a:t>Nissan Leafs</a:t>
            </a:r>
          </a:p>
        </p:txBody>
      </p:sp>
      <p:sp>
        <p:nvSpPr>
          <p:cNvPr id="9" name="TextBox 8">
            <a:extLst>
              <a:ext uri="{FF2B5EF4-FFF2-40B4-BE49-F238E27FC236}">
                <a16:creationId xmlns:a16="http://schemas.microsoft.com/office/drawing/2014/main" id="{F9565DFB-66C8-304A-B9D1-6EBF42ED753F}"/>
              </a:ext>
            </a:extLst>
          </p:cNvPr>
          <p:cNvSpPr txBox="1"/>
          <p:nvPr/>
        </p:nvSpPr>
        <p:spPr>
          <a:xfrm>
            <a:off x="10325100" y="6000750"/>
            <a:ext cx="0" cy="0"/>
          </a:xfrm>
          <a:prstGeom prst="rect">
            <a:avLst/>
          </a:prstGeom>
        </p:spPr>
        <p:txBody>
          <a:bodyPr vert="horz" wrap="none" lIns="91440" tIns="45720" rIns="91440" bIns="45720" rtlCol="0" anchor="ctr">
            <a:noAutofit/>
          </a:bodyPr>
          <a:lstStyle/>
          <a:p>
            <a:pPr>
              <a:defRPr/>
            </a:pPr>
            <a:endParaRPr lang="en-US" sz="2800" dirty="0">
              <a:solidFill>
                <a:srgbClr val="007FA3"/>
              </a:solidFill>
              <a:latin typeface="Arial" panose="020B0604020202020204"/>
            </a:endParaRPr>
          </a:p>
        </p:txBody>
      </p:sp>
      <p:sp>
        <p:nvSpPr>
          <p:cNvPr id="25" name="Rectangle 24">
            <a:extLst>
              <a:ext uri="{FF2B5EF4-FFF2-40B4-BE49-F238E27FC236}">
                <a16:creationId xmlns:a16="http://schemas.microsoft.com/office/drawing/2014/main" id="{BA6EE9BC-B81D-3A49-BBF7-DCE53BC62DA8}"/>
              </a:ext>
            </a:extLst>
          </p:cNvPr>
          <p:cNvSpPr/>
          <p:nvPr/>
        </p:nvSpPr>
        <p:spPr>
          <a:xfrm>
            <a:off x="93620" y="3157019"/>
            <a:ext cx="1554437" cy="1077218"/>
          </a:xfrm>
          <a:prstGeom prst="rect">
            <a:avLst/>
          </a:prstGeom>
        </p:spPr>
        <p:txBody>
          <a:bodyPr wrap="square">
            <a:spAutoFit/>
          </a:bodyPr>
          <a:lstStyle/>
          <a:p>
            <a:pPr algn="ctr">
              <a:defRPr/>
            </a:pPr>
            <a:r>
              <a:rPr lang="en-US" sz="2400" b="1" dirty="0">
                <a:solidFill>
                  <a:srgbClr val="0281A7"/>
                </a:solidFill>
                <a:latin typeface="Arial" panose="020B0604020202020204" pitchFamily="34" charset="0"/>
                <a:cs typeface="Arial" panose="020B0604020202020204" pitchFamily="34" charset="0"/>
              </a:rPr>
              <a:t>Tesla</a:t>
            </a:r>
          </a:p>
          <a:p>
            <a:pPr algn="ctr">
              <a:defRPr/>
            </a:pPr>
            <a:r>
              <a:rPr lang="en-US" sz="2000" dirty="0">
                <a:solidFill>
                  <a:srgbClr val="0281A7"/>
                </a:solidFill>
                <a:latin typeface="Arial" panose="020B0604020202020204" pitchFamily="34" charset="0"/>
                <a:cs typeface="Arial" panose="020B0604020202020204" pitchFamily="34" charset="0"/>
              </a:rPr>
              <a:t>Only Teslas for now</a:t>
            </a:r>
          </a:p>
        </p:txBody>
      </p:sp>
      <p:pic>
        <p:nvPicPr>
          <p:cNvPr id="28" name="Picture 27">
            <a:extLst>
              <a:ext uri="{FF2B5EF4-FFF2-40B4-BE49-F238E27FC236}">
                <a16:creationId xmlns:a16="http://schemas.microsoft.com/office/drawing/2014/main" id="{4AAEC93F-D854-5944-8131-9DD09864BEBE}"/>
              </a:ext>
            </a:extLst>
          </p:cNvPr>
          <p:cNvPicPr>
            <a:picLocks noChangeAspect="1"/>
          </p:cNvPicPr>
          <p:nvPr/>
        </p:nvPicPr>
        <p:blipFill>
          <a:blip r:embed="rId3"/>
          <a:stretch>
            <a:fillRect/>
          </a:stretch>
        </p:blipFill>
        <p:spPr>
          <a:xfrm>
            <a:off x="1700407" y="1326067"/>
            <a:ext cx="2187245" cy="2187245"/>
          </a:xfrm>
          <a:prstGeom prst="rect">
            <a:avLst/>
          </a:prstGeom>
        </p:spPr>
      </p:pic>
      <p:pic>
        <p:nvPicPr>
          <p:cNvPr id="4" name="Picture 3">
            <a:extLst>
              <a:ext uri="{FF2B5EF4-FFF2-40B4-BE49-F238E27FC236}">
                <a16:creationId xmlns:a16="http://schemas.microsoft.com/office/drawing/2014/main" id="{0DE3E325-50B8-3F4B-BC84-9760280D18BC}"/>
              </a:ext>
            </a:extLst>
          </p:cNvPr>
          <p:cNvPicPr>
            <a:picLocks noChangeAspect="1"/>
          </p:cNvPicPr>
          <p:nvPr/>
        </p:nvPicPr>
        <p:blipFill>
          <a:blip r:embed="rId4"/>
          <a:stretch>
            <a:fillRect/>
          </a:stretch>
        </p:blipFill>
        <p:spPr>
          <a:xfrm>
            <a:off x="221388" y="1749047"/>
            <a:ext cx="1474945" cy="1242059"/>
          </a:xfrm>
          <a:prstGeom prst="rect">
            <a:avLst/>
          </a:prstGeom>
          <a:ln>
            <a:noFill/>
          </a:ln>
        </p:spPr>
      </p:pic>
      <p:pic>
        <p:nvPicPr>
          <p:cNvPr id="18" name="Picture 17">
            <a:extLst>
              <a:ext uri="{FF2B5EF4-FFF2-40B4-BE49-F238E27FC236}">
                <a16:creationId xmlns:a16="http://schemas.microsoft.com/office/drawing/2014/main" id="{972B320D-8D25-D940-B835-99EAF1FF0DB9}"/>
              </a:ext>
            </a:extLst>
          </p:cNvPr>
          <p:cNvPicPr>
            <a:picLocks noChangeAspect="1"/>
          </p:cNvPicPr>
          <p:nvPr/>
        </p:nvPicPr>
        <p:blipFill>
          <a:blip r:embed="rId5"/>
          <a:stretch>
            <a:fillRect/>
          </a:stretch>
        </p:blipFill>
        <p:spPr>
          <a:xfrm>
            <a:off x="958860" y="4398407"/>
            <a:ext cx="3919978" cy="2599282"/>
          </a:xfrm>
          <a:prstGeom prst="rect">
            <a:avLst/>
          </a:prstGeom>
        </p:spPr>
      </p:pic>
      <p:sp>
        <p:nvSpPr>
          <p:cNvPr id="3" name="TextBox 2">
            <a:extLst>
              <a:ext uri="{FF2B5EF4-FFF2-40B4-BE49-F238E27FC236}">
                <a16:creationId xmlns:a16="http://schemas.microsoft.com/office/drawing/2014/main" id="{6671D6F0-6EDD-6C45-8321-0E25F9E0004E}"/>
              </a:ext>
            </a:extLst>
          </p:cNvPr>
          <p:cNvSpPr txBox="1"/>
          <p:nvPr/>
        </p:nvSpPr>
        <p:spPr>
          <a:xfrm>
            <a:off x="8964852" y="4339089"/>
            <a:ext cx="3066865" cy="1846659"/>
          </a:xfrm>
          <a:prstGeom prst="rect">
            <a:avLst/>
          </a:prstGeom>
          <a:solidFill>
            <a:schemeClr val="bg2"/>
          </a:solidFill>
          <a:ln w="28575">
            <a:solidFill>
              <a:srgbClr val="00A7DF"/>
            </a:solidFill>
          </a:ln>
        </p:spPr>
        <p:txBody>
          <a:bodyPr wrap="none" rtlCol="0">
            <a:spAutoFit/>
          </a:bodyPr>
          <a:lstStyle/>
          <a:p>
            <a:r>
              <a:rPr lang="en-US" sz="2400" b="1" dirty="0">
                <a:solidFill>
                  <a:srgbClr val="00A7DF"/>
                </a:solidFill>
                <a:latin typeface="Arial" panose="020B0604020202020204" pitchFamily="34" charset="0"/>
                <a:cs typeface="Arial" panose="020B0604020202020204" pitchFamily="34" charset="0"/>
              </a:rPr>
              <a:t>Use Case?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Shopping Centers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Highway Corridors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EV Charger Hubs</a:t>
            </a:r>
          </a:p>
          <a:p>
            <a:endParaRPr lang="en-US" dirty="0"/>
          </a:p>
        </p:txBody>
      </p:sp>
      <p:sp>
        <p:nvSpPr>
          <p:cNvPr id="5" name="TextBox 4">
            <a:extLst>
              <a:ext uri="{FF2B5EF4-FFF2-40B4-BE49-F238E27FC236}">
                <a16:creationId xmlns:a16="http://schemas.microsoft.com/office/drawing/2014/main" id="{908DD247-578E-5F4B-B37D-1F0E89DEBB53}"/>
              </a:ext>
            </a:extLst>
          </p:cNvPr>
          <p:cNvSpPr txBox="1"/>
          <p:nvPr/>
        </p:nvSpPr>
        <p:spPr>
          <a:xfrm>
            <a:off x="933122" y="1099316"/>
            <a:ext cx="3510168" cy="461665"/>
          </a:xfrm>
          <a:prstGeom prst="rect">
            <a:avLst/>
          </a:prstGeom>
          <a:noFill/>
        </p:spPr>
        <p:txBody>
          <a:bodyPr wrap="square" rtlCol="0">
            <a:spAutoFit/>
          </a:bodyPr>
          <a:lstStyle/>
          <a:p>
            <a:pPr algn="ctr">
              <a:defRPr/>
            </a:pPr>
            <a:r>
              <a:rPr lang="en-US" sz="2400" dirty="0">
                <a:latin typeface="Arial" panose="020B0604020202020204" pitchFamily="34" charset="0"/>
                <a:ea typeface="URW Geometric Heavy" charset="0"/>
                <a:cs typeface="Arial" panose="020B0604020202020204" pitchFamily="34" charset="0"/>
              </a:rPr>
              <a:t>3 different plug shapes:</a:t>
            </a:r>
          </a:p>
        </p:txBody>
      </p:sp>
      <p:pic>
        <p:nvPicPr>
          <p:cNvPr id="27" name="Picture 26">
            <a:extLst>
              <a:ext uri="{FF2B5EF4-FFF2-40B4-BE49-F238E27FC236}">
                <a16:creationId xmlns:a16="http://schemas.microsoft.com/office/drawing/2014/main" id="{5B2F0196-A280-834E-A9C8-606943E87BE6}"/>
              </a:ext>
            </a:extLst>
          </p:cNvPr>
          <p:cNvPicPr>
            <a:picLocks noChangeAspect="1"/>
          </p:cNvPicPr>
          <p:nvPr/>
        </p:nvPicPr>
        <p:blipFill>
          <a:blip r:embed="rId6"/>
          <a:stretch>
            <a:fillRect/>
          </a:stretch>
        </p:blipFill>
        <p:spPr>
          <a:xfrm>
            <a:off x="3682167" y="1322112"/>
            <a:ext cx="2001735" cy="2001735"/>
          </a:xfrm>
          <a:prstGeom prst="rect">
            <a:avLst/>
          </a:prstGeom>
        </p:spPr>
      </p:pic>
      <p:sp>
        <p:nvSpPr>
          <p:cNvPr id="6" name="Title 5">
            <a:extLst>
              <a:ext uri="{FF2B5EF4-FFF2-40B4-BE49-F238E27FC236}">
                <a16:creationId xmlns:a16="http://schemas.microsoft.com/office/drawing/2014/main" id="{C6897191-6536-904D-9A1D-5602683DF980}"/>
              </a:ext>
            </a:extLst>
          </p:cNvPr>
          <p:cNvSpPr>
            <a:spLocks noGrp="1"/>
          </p:cNvSpPr>
          <p:nvPr>
            <p:ph type="title"/>
          </p:nvPr>
        </p:nvSpPr>
        <p:spPr>
          <a:xfrm>
            <a:off x="469895" y="330365"/>
            <a:ext cx="11252210" cy="1187952"/>
          </a:xfrm>
        </p:spPr>
        <p:txBody>
          <a:bodyPr/>
          <a:lstStyle/>
          <a:p>
            <a:r>
              <a:rPr lang="en-US" dirty="0"/>
              <a:t>DC-Fast Charging (Level 3)</a:t>
            </a:r>
            <a:br>
              <a:rPr lang="en-US" dirty="0"/>
            </a:br>
            <a:endParaRPr lang="en-US" dirty="0"/>
          </a:p>
        </p:txBody>
      </p:sp>
      <p:sp>
        <p:nvSpPr>
          <p:cNvPr id="7" name="Slide Number Placeholder 6">
            <a:extLst>
              <a:ext uri="{FF2B5EF4-FFF2-40B4-BE49-F238E27FC236}">
                <a16:creationId xmlns:a16="http://schemas.microsoft.com/office/drawing/2014/main" id="{B53F7774-A202-6E4F-8155-3D32E82CFDD2}"/>
              </a:ext>
            </a:extLst>
          </p:cNvPr>
          <p:cNvSpPr>
            <a:spLocks noGrp="1"/>
          </p:cNvSpPr>
          <p:nvPr>
            <p:ph type="sldNum" sz="quarter" idx="12"/>
          </p:nvPr>
        </p:nvSpPr>
        <p:spPr>
          <a:xfrm>
            <a:off x="117780" y="6346731"/>
            <a:ext cx="631371" cy="365125"/>
          </a:xfrm>
        </p:spPr>
        <p:txBody>
          <a:bodyPr/>
          <a:lstStyle/>
          <a:p>
            <a:fld id="{54105720-E786-164F-AE36-9EBC2F8CA2D8}" type="slidenum">
              <a:rPr lang="en-US" smtClean="0">
                <a:solidFill>
                  <a:srgbClr val="BDBEC0"/>
                </a:solidFill>
              </a:rPr>
              <a:pPr/>
              <a:t>8</a:t>
            </a:fld>
            <a:endParaRPr lang="en-US" dirty="0">
              <a:solidFill>
                <a:srgbClr val="BDBEC0"/>
              </a:solidFill>
            </a:endParaRPr>
          </a:p>
        </p:txBody>
      </p:sp>
    </p:spTree>
    <p:extLst>
      <p:ext uri="{BB962C8B-B14F-4D97-AF65-F5344CB8AC3E}">
        <p14:creationId xmlns:p14="http://schemas.microsoft.com/office/powerpoint/2010/main" val="11343466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3466" y="1"/>
            <a:ext cx="11384622" cy="1187952"/>
          </a:xfrm>
        </p:spPr>
        <p:txBody>
          <a:bodyPr/>
          <a:lstStyle/>
          <a:p>
            <a:r>
              <a:rPr lang="en-US" dirty="0"/>
              <a:t>Why you should have EV Charging at your Building</a:t>
            </a:r>
          </a:p>
        </p:txBody>
      </p:sp>
      <p:sp>
        <p:nvSpPr>
          <p:cNvPr id="12" name="Slide Number Placeholder 6">
            <a:extLst>
              <a:ext uri="{FF2B5EF4-FFF2-40B4-BE49-F238E27FC236}">
                <a16:creationId xmlns:a16="http://schemas.microsoft.com/office/drawing/2014/main" id="{B0E46708-7CD2-0C4F-B0C7-9A937BB8D056}"/>
              </a:ext>
            </a:extLst>
          </p:cNvPr>
          <p:cNvSpPr>
            <a:spLocks noGrp="1"/>
          </p:cNvSpPr>
          <p:nvPr>
            <p:ph type="sldNum" sz="quarter" idx="12"/>
          </p:nvPr>
        </p:nvSpPr>
        <p:spPr>
          <a:xfrm>
            <a:off x="168476" y="6404114"/>
            <a:ext cx="631371" cy="365125"/>
          </a:xfrm>
        </p:spPr>
        <p:txBody>
          <a:bodyPr/>
          <a:lstStyle/>
          <a:p>
            <a:fld id="{54105720-E786-164F-AE36-9EBC2F8CA2D8}" type="slidenum">
              <a:rPr lang="en-US" smtClean="0"/>
              <a:pPr/>
              <a:t>9</a:t>
            </a:fld>
            <a:endParaRPr lang="en-US" dirty="0"/>
          </a:p>
        </p:txBody>
      </p:sp>
      <p:sp>
        <p:nvSpPr>
          <p:cNvPr id="15" name="Content Placeholder 2">
            <a:extLst>
              <a:ext uri="{FF2B5EF4-FFF2-40B4-BE49-F238E27FC236}">
                <a16:creationId xmlns:a16="http://schemas.microsoft.com/office/drawing/2014/main" id="{3DD16D08-E597-4645-90FD-89B1ABA32E20}"/>
              </a:ext>
            </a:extLst>
          </p:cNvPr>
          <p:cNvSpPr txBox="1">
            <a:spLocks/>
          </p:cNvSpPr>
          <p:nvPr/>
        </p:nvSpPr>
        <p:spPr>
          <a:xfrm>
            <a:off x="2601899" y="1447800"/>
            <a:ext cx="9216189" cy="4800943"/>
          </a:xfrm>
          <a:prstGeom prst="rect">
            <a:avLst/>
          </a:prstGeom>
        </p:spPr>
        <p:txBody>
          <a:bodyPr wrap="square" lIns="0" tIns="0" rIns="0" bIns="0">
            <a:normAutofit fontScale="85000" lnSpcReduction="20000"/>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fontAlgn="base"/>
            <a:br>
              <a:rPr lang="en-US" sz="3100" kern="0" dirty="0">
                <a:solidFill>
                  <a:srgbClr val="607A8C"/>
                </a:solidFill>
                <a:latin typeface="Arial" panose="020B0604020202020204" pitchFamily="34" charset="0"/>
                <a:cs typeface="Arial" panose="020B0604020202020204" pitchFamily="34" charset="0"/>
              </a:rPr>
            </a:br>
            <a:r>
              <a:rPr lang="en-US" sz="3100" b="1" kern="0" dirty="0">
                <a:latin typeface="Arial" panose="020B0604020202020204" pitchFamily="34" charset="0"/>
                <a:cs typeface="Arial" panose="020B0604020202020204" pitchFamily="34" charset="0"/>
              </a:rPr>
              <a:t>Attracts and retains</a:t>
            </a:r>
            <a:r>
              <a:rPr lang="en-US" sz="3100" kern="0" dirty="0">
                <a:latin typeface="Arial" panose="020B0604020202020204" pitchFamily="34" charset="0"/>
                <a:cs typeface="Arial" panose="020B0604020202020204" pitchFamily="34" charset="0"/>
              </a:rPr>
              <a:t> EV driving tenants</a:t>
            </a:r>
          </a:p>
          <a:p>
            <a:pPr fontAlgn="base"/>
            <a:endParaRPr lang="en-US" sz="3100" kern="0" dirty="0">
              <a:latin typeface="Arial" panose="020B0604020202020204" pitchFamily="34" charset="0"/>
              <a:cs typeface="Arial" panose="020B0604020202020204" pitchFamily="34" charset="0"/>
            </a:endParaRPr>
          </a:p>
          <a:p>
            <a:pPr fontAlgn="base"/>
            <a:endParaRPr lang="en-US" sz="3100" b="1" kern="0" dirty="0">
              <a:latin typeface="Arial" panose="020B0604020202020204" pitchFamily="34" charset="0"/>
              <a:cs typeface="Arial" panose="020B0604020202020204" pitchFamily="34" charset="0"/>
            </a:endParaRPr>
          </a:p>
          <a:p>
            <a:pPr fontAlgn="base"/>
            <a:endParaRPr lang="en-US" sz="3100" b="1" kern="0" dirty="0">
              <a:latin typeface="Arial" panose="020B0604020202020204" pitchFamily="34" charset="0"/>
              <a:cs typeface="Arial" panose="020B0604020202020204" pitchFamily="34" charset="0"/>
            </a:endParaRPr>
          </a:p>
          <a:p>
            <a:pPr fontAlgn="base"/>
            <a:r>
              <a:rPr lang="en-US" sz="3100" b="1" kern="0" dirty="0">
                <a:latin typeface="Arial" panose="020B0604020202020204" pitchFamily="34" charset="0"/>
                <a:cs typeface="Arial" panose="020B0604020202020204" pitchFamily="34" charset="0"/>
              </a:rPr>
              <a:t>Supports Residents </a:t>
            </a:r>
            <a:r>
              <a:rPr lang="en-US" sz="3100" kern="0" dirty="0">
                <a:latin typeface="Arial" panose="020B0604020202020204" pitchFamily="34" charset="0"/>
                <a:cs typeface="Arial" panose="020B0604020202020204" pitchFamily="34" charset="0"/>
              </a:rPr>
              <a:t>purchasing or leasing EVs through greater awareness and access to charging infrastructure</a:t>
            </a:r>
          </a:p>
          <a:p>
            <a:pPr fontAlgn="base"/>
            <a:endParaRPr lang="en-US" sz="3100" kern="0" dirty="0">
              <a:latin typeface="Arial" panose="020B0604020202020204" pitchFamily="34" charset="0"/>
              <a:cs typeface="Arial" panose="020B0604020202020204" pitchFamily="34" charset="0"/>
            </a:endParaRPr>
          </a:p>
          <a:p>
            <a:pPr fontAlgn="base"/>
            <a:endParaRPr lang="en-US" sz="3100" kern="0" dirty="0">
              <a:latin typeface="Arial" panose="020B0604020202020204" pitchFamily="34" charset="0"/>
              <a:cs typeface="Arial" panose="020B0604020202020204" pitchFamily="34" charset="0"/>
            </a:endParaRPr>
          </a:p>
          <a:p>
            <a:pPr fontAlgn="base"/>
            <a:endParaRPr lang="en-US" sz="3100" kern="0" dirty="0">
              <a:latin typeface="Arial" panose="020B0604020202020204" pitchFamily="34" charset="0"/>
              <a:cs typeface="Arial" panose="020B0604020202020204" pitchFamily="34" charset="0"/>
            </a:endParaRPr>
          </a:p>
          <a:p>
            <a:pPr fontAlgn="base"/>
            <a:r>
              <a:rPr lang="en-US" sz="3100" b="1" kern="0" dirty="0">
                <a:latin typeface="Arial" panose="020B0604020202020204" pitchFamily="34" charset="0"/>
                <a:cs typeface="Arial" panose="020B0604020202020204" pitchFamily="34" charset="0"/>
              </a:rPr>
              <a:t>Demonstrates </a:t>
            </a:r>
            <a:r>
              <a:rPr lang="en-US" sz="3100" kern="0" dirty="0">
                <a:latin typeface="Arial" panose="020B0604020202020204" pitchFamily="34" charset="0"/>
                <a:cs typeface="Arial" panose="020B0604020202020204" pitchFamily="34" charset="0"/>
              </a:rPr>
              <a:t>a commitment to sustainability</a:t>
            </a:r>
          </a:p>
          <a:p>
            <a:pPr fontAlgn="base"/>
            <a:endParaRPr lang="en-US" sz="3100" b="1" kern="0" dirty="0">
              <a:latin typeface="Arial" panose="020B0604020202020204" pitchFamily="34" charset="0"/>
              <a:cs typeface="Arial" panose="020B0604020202020204" pitchFamily="34" charset="0"/>
            </a:endParaRPr>
          </a:p>
          <a:p>
            <a:pPr fontAlgn="base"/>
            <a:endParaRPr lang="en-US" sz="3100" b="1" kern="0" dirty="0">
              <a:latin typeface="Arial" panose="020B0604020202020204" pitchFamily="34" charset="0"/>
              <a:cs typeface="Arial" panose="020B0604020202020204" pitchFamily="34" charset="0"/>
            </a:endParaRPr>
          </a:p>
          <a:p>
            <a:pPr fontAlgn="base"/>
            <a:endParaRPr lang="en-US" sz="3100" b="1" kern="0" dirty="0">
              <a:latin typeface="Arial" panose="020B0604020202020204" pitchFamily="34" charset="0"/>
              <a:cs typeface="Arial" panose="020B0604020202020204" pitchFamily="34" charset="0"/>
            </a:endParaRPr>
          </a:p>
          <a:p>
            <a:pPr fontAlgn="base"/>
            <a:r>
              <a:rPr lang="en-US" sz="3100" b="1" kern="0" dirty="0">
                <a:latin typeface="Arial" panose="020B0604020202020204" pitchFamily="34" charset="0"/>
                <a:cs typeface="Arial" panose="020B0604020202020204" pitchFamily="34" charset="0"/>
              </a:rPr>
              <a:t>Increases Property Values</a:t>
            </a:r>
            <a:endParaRPr lang="en-US" sz="1200" kern="0" dirty="0">
              <a:solidFill>
                <a:srgbClr val="607A8C"/>
              </a:solidFill>
              <a:latin typeface="+mj-lt"/>
              <a:cs typeface="Arial" panose="020B0604020202020204" pitchFamily="34" charset="0"/>
            </a:endParaRPr>
          </a:p>
        </p:txBody>
      </p:sp>
      <p:pic>
        <p:nvPicPr>
          <p:cNvPr id="6" name="Picture Placeholder 9">
            <a:extLst>
              <a:ext uri="{FF2B5EF4-FFF2-40B4-BE49-F238E27FC236}">
                <a16:creationId xmlns:a16="http://schemas.microsoft.com/office/drawing/2014/main" id="{3C5D23BC-6DB6-CA42-904D-72F7B1B051C5}"/>
              </a:ext>
            </a:extLst>
          </p:cNvPr>
          <p:cNvPicPr>
            <a:picLocks noChangeAspect="1"/>
          </p:cNvPicPr>
          <p:nvPr/>
        </p:nvPicPr>
        <p:blipFill>
          <a:blip r:embed="rId3"/>
          <a:srcRect l="834" r="834"/>
          <a:stretch>
            <a:fillRect/>
          </a:stretch>
        </p:blipFill>
        <p:spPr>
          <a:xfrm>
            <a:off x="594411" y="1194483"/>
            <a:ext cx="1595433" cy="1623423"/>
          </a:xfrm>
          <a:prstGeom prst="rect">
            <a:avLst/>
          </a:prstGeom>
        </p:spPr>
      </p:pic>
      <p:pic>
        <p:nvPicPr>
          <p:cNvPr id="9" name="Picture 8">
            <a:extLst>
              <a:ext uri="{FF2B5EF4-FFF2-40B4-BE49-F238E27FC236}">
                <a16:creationId xmlns:a16="http://schemas.microsoft.com/office/drawing/2014/main" id="{9D9FEE7A-AAA3-0544-8071-A3AFA19F6EA2}"/>
              </a:ext>
            </a:extLst>
          </p:cNvPr>
          <p:cNvPicPr>
            <a:picLocks noChangeAspect="1"/>
          </p:cNvPicPr>
          <p:nvPr/>
        </p:nvPicPr>
        <p:blipFill>
          <a:blip r:embed="rId4"/>
          <a:stretch>
            <a:fillRect/>
          </a:stretch>
        </p:blipFill>
        <p:spPr>
          <a:xfrm>
            <a:off x="594411" y="5384097"/>
            <a:ext cx="1385142" cy="1385142"/>
          </a:xfrm>
          <a:prstGeom prst="rect">
            <a:avLst/>
          </a:prstGeom>
        </p:spPr>
      </p:pic>
      <p:pic>
        <p:nvPicPr>
          <p:cNvPr id="10" name="Picture 9">
            <a:extLst>
              <a:ext uri="{FF2B5EF4-FFF2-40B4-BE49-F238E27FC236}">
                <a16:creationId xmlns:a16="http://schemas.microsoft.com/office/drawing/2014/main" id="{FF5D9D6E-68D1-3DB7-E62C-7407257A4126}"/>
              </a:ext>
            </a:extLst>
          </p:cNvPr>
          <p:cNvPicPr>
            <a:picLocks noChangeAspect="1"/>
          </p:cNvPicPr>
          <p:nvPr/>
        </p:nvPicPr>
        <p:blipFill>
          <a:blip r:embed="rId5"/>
          <a:stretch>
            <a:fillRect/>
          </a:stretch>
        </p:blipFill>
        <p:spPr>
          <a:xfrm>
            <a:off x="373912" y="3771571"/>
            <a:ext cx="2044003" cy="2044003"/>
          </a:xfrm>
          <a:prstGeom prst="rect">
            <a:avLst/>
          </a:prstGeom>
        </p:spPr>
      </p:pic>
      <p:pic>
        <p:nvPicPr>
          <p:cNvPr id="3" name="Picture 2">
            <a:extLst>
              <a:ext uri="{FF2B5EF4-FFF2-40B4-BE49-F238E27FC236}">
                <a16:creationId xmlns:a16="http://schemas.microsoft.com/office/drawing/2014/main" id="{0723E021-7928-9F6E-14FC-A59A14A402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816" y="2509045"/>
            <a:ext cx="1839910" cy="1839910"/>
          </a:xfrm>
          <a:prstGeom prst="rect">
            <a:avLst/>
          </a:prstGeom>
        </p:spPr>
      </p:pic>
    </p:spTree>
    <p:extLst>
      <p:ext uri="{BB962C8B-B14F-4D97-AF65-F5344CB8AC3E}">
        <p14:creationId xmlns:p14="http://schemas.microsoft.com/office/powerpoint/2010/main" val="2871673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CCU Colors">
      <a:dk1>
        <a:sysClr val="windowText" lastClr="000000"/>
      </a:dk1>
      <a:lt1>
        <a:sysClr val="window" lastClr="FFFFFF"/>
      </a:lt1>
      <a:dk2>
        <a:srgbClr val="5E6A71"/>
      </a:dk2>
      <a:lt2>
        <a:srgbClr val="C3C8C8"/>
      </a:lt2>
      <a:accent1>
        <a:srgbClr val="005B82"/>
      </a:accent1>
      <a:accent2>
        <a:srgbClr val="007934"/>
      </a:accent2>
      <a:accent3>
        <a:srgbClr val="FECB00"/>
      </a:accent3>
      <a:accent4>
        <a:srgbClr val="E37222"/>
      </a:accent4>
      <a:accent5>
        <a:srgbClr val="00A9E0"/>
      </a:accent5>
      <a:accent6>
        <a:srgbClr val="69BE2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59076</TotalTime>
  <Words>3780</Words>
  <Application>Microsoft Macintosh PowerPoint</Application>
  <PresentationFormat>Widescreen</PresentationFormat>
  <Paragraphs>516</Paragraphs>
  <Slides>38</Slides>
  <Notes>31</Notes>
  <HiddenSlides>1</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Arial</vt:lpstr>
      <vt:lpstr>Calibri</vt:lpstr>
      <vt:lpstr>Calibri Light</vt:lpstr>
      <vt:lpstr>Open Sans Semibold</vt:lpstr>
      <vt:lpstr>URW Geometric</vt:lpstr>
      <vt:lpstr>Office Theme</vt:lpstr>
      <vt:lpstr>2_Office Theme</vt:lpstr>
      <vt:lpstr>4_Office Theme</vt:lpstr>
      <vt:lpstr>EV Charging at Multi-Unit Dwellings</vt:lpstr>
      <vt:lpstr>PowerPoint Presentation</vt:lpstr>
      <vt:lpstr>Presentation Overview for MUD Key Stakeholders </vt:lpstr>
      <vt:lpstr>Electric Vehicle Types</vt:lpstr>
      <vt:lpstr>Level 1 Charging </vt:lpstr>
      <vt:lpstr>Level 2 Charging </vt:lpstr>
      <vt:lpstr>Networked (Smart) Level-2 Charging </vt:lpstr>
      <vt:lpstr>DC-Fast Charging (Level 3) </vt:lpstr>
      <vt:lpstr>Why you should have EV Charging at your Building</vt:lpstr>
      <vt:lpstr>Increased Property Value Testimonials </vt:lpstr>
      <vt:lpstr>Charging at Home is Really Valuable to Residents</vt:lpstr>
      <vt:lpstr>VCI-MUD Project Objectives Overview</vt:lpstr>
      <vt:lpstr>EV Charging Challenges at MUDs</vt:lpstr>
      <vt:lpstr>MUD Charging Installation Factors</vt:lpstr>
      <vt:lpstr>Baseline Interview Results</vt:lpstr>
      <vt:lpstr>Technological Solutions Overview</vt:lpstr>
      <vt:lpstr>Shared Charging </vt:lpstr>
      <vt:lpstr>Shared Charging Data </vt:lpstr>
      <vt:lpstr>Shared Charging Technologies</vt:lpstr>
      <vt:lpstr>Dedicated Charging</vt:lpstr>
      <vt:lpstr>Dedicated Charging Data </vt:lpstr>
      <vt:lpstr>Dedicated Charging Technologies</vt:lpstr>
      <vt:lpstr>Mobile Charging</vt:lpstr>
      <vt:lpstr>Offsite Solutions-DC Charging Hubs </vt:lpstr>
      <vt:lpstr>Offsite Solutions-DC Charging Hub (EVI) </vt:lpstr>
      <vt:lpstr>Demonstration Lessons Learned</vt:lpstr>
      <vt:lpstr>Each MUD Situation Is Different </vt:lpstr>
      <vt:lpstr>Incentives</vt:lpstr>
      <vt:lpstr>PowerPoint Presentation</vt:lpstr>
      <vt:lpstr>PowerPoint Presentation</vt:lpstr>
      <vt:lpstr>PowerPoint Presentation</vt:lpstr>
      <vt:lpstr>PowerPoint Presentation</vt:lpstr>
      <vt:lpstr>Supplemental Materials</vt:lpstr>
      <vt:lpstr>Barriers Identified by Outreach Interviews </vt:lpstr>
      <vt:lpstr>Technology Demonstration Summary</vt:lpstr>
      <vt:lpstr>PowerPoint Presentation</vt:lpstr>
      <vt:lpstr>PowerPoint Presentation</vt:lpstr>
      <vt:lpstr>Business Case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Maddy Reznick</dc:creator>
  <cp:lastModifiedBy>Microsoft Office User</cp:lastModifiedBy>
  <cp:revision>657</cp:revision>
  <dcterms:created xsi:type="dcterms:W3CDTF">2020-10-26T23:33:48Z</dcterms:created>
  <dcterms:modified xsi:type="dcterms:W3CDTF">2022-06-25T03:47:09Z</dcterms:modified>
</cp:coreProperties>
</file>